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7" r:id="rId4"/>
    <p:sldId id="266" r:id="rId5"/>
    <p:sldId id="267" r:id="rId6"/>
    <p:sldId id="268" r:id="rId7"/>
    <p:sldId id="270" r:id="rId8"/>
    <p:sldId id="269" r:id="rId9"/>
    <p:sldId id="271" r:id="rId10"/>
    <p:sldId id="278" r:id="rId11"/>
    <p:sldId id="258" r:id="rId12"/>
    <p:sldId id="279" r:id="rId13"/>
    <p:sldId id="259" r:id="rId14"/>
    <p:sldId id="280" r:id="rId15"/>
    <p:sldId id="286" r:id="rId16"/>
    <p:sldId id="287" r:id="rId17"/>
    <p:sldId id="288" r:id="rId18"/>
    <p:sldId id="283" r:id="rId19"/>
    <p:sldId id="260" r:id="rId20"/>
    <p:sldId id="261" r:id="rId21"/>
    <p:sldId id="284" r:id="rId22"/>
    <p:sldId id="262" r:id="rId23"/>
    <p:sldId id="263" r:id="rId24"/>
    <p:sldId id="264" r:id="rId25"/>
    <p:sldId id="289" r:id="rId26"/>
    <p:sldId id="272" r:id="rId27"/>
    <p:sldId id="273" r:id="rId28"/>
    <p:sldId id="290" r:id="rId29"/>
    <p:sldId id="274" r:id="rId30"/>
    <p:sldId id="275" r:id="rId31"/>
    <p:sldId id="276" r:id="rId32"/>
    <p:sldId id="291" r:id="rId33"/>
    <p:sldId id="292" r:id="rId34"/>
    <p:sldId id="293" r:id="rId35"/>
    <p:sldId id="314" r:id="rId36"/>
    <p:sldId id="315" r:id="rId37"/>
    <p:sldId id="316" r:id="rId38"/>
    <p:sldId id="317" r:id="rId39"/>
    <p:sldId id="323" r:id="rId40"/>
    <p:sldId id="324" r:id="rId41"/>
    <p:sldId id="325" r:id="rId42"/>
    <p:sldId id="326" r:id="rId43"/>
    <p:sldId id="327" r:id="rId44"/>
    <p:sldId id="300" r:id="rId45"/>
    <p:sldId id="299" r:id="rId46"/>
    <p:sldId id="303" r:id="rId47"/>
    <p:sldId id="304" r:id="rId48"/>
    <p:sldId id="301" r:id="rId49"/>
    <p:sldId id="302" r:id="rId50"/>
    <p:sldId id="305" r:id="rId51"/>
    <p:sldId id="306" r:id="rId52"/>
    <p:sldId id="309" r:id="rId53"/>
    <p:sldId id="307" r:id="rId54"/>
    <p:sldId id="310" r:id="rId55"/>
    <p:sldId id="311" r:id="rId56"/>
    <p:sldId id="312"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50000" autoAdjust="0"/>
  </p:normalViewPr>
  <p:slideViewPr>
    <p:cSldViewPr>
      <p:cViewPr varScale="1">
        <p:scale>
          <a:sx n="108" d="100"/>
          <a:sy n="108" d="100"/>
        </p:scale>
        <p:origin x="122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BE1E0A-D909-487F-841F-0D7C8C039B6E}"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343313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E1E0A-D909-487F-841F-0D7C8C039B6E}"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21507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E1E0A-D909-487F-841F-0D7C8C039B6E}"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301489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E1E0A-D909-487F-841F-0D7C8C039B6E}"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54731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E1E0A-D909-487F-841F-0D7C8C039B6E}"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357350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BE1E0A-D909-487F-841F-0D7C8C039B6E}" type="datetimeFigureOut">
              <a:rPr lang="en-GB" smtClean="0"/>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138644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BE1E0A-D909-487F-841F-0D7C8C039B6E}" type="datetimeFigureOut">
              <a:rPr lang="en-GB" smtClean="0"/>
              <a:t>21/09/2016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18447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BE1E0A-D909-487F-841F-0D7C8C039B6E}" type="datetimeFigureOut">
              <a:rPr lang="en-GB" smtClean="0"/>
              <a:t>21/09/2016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259671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E1E0A-D909-487F-841F-0D7C8C039B6E}" type="datetimeFigureOut">
              <a:rPr lang="en-GB" smtClean="0"/>
              <a:t>21/09/2016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318043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E1E0A-D909-487F-841F-0D7C8C039B6E}" type="datetimeFigureOut">
              <a:rPr lang="en-GB" smtClean="0"/>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350677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E1E0A-D909-487F-841F-0D7C8C039B6E}" type="datetimeFigureOut">
              <a:rPr lang="en-GB" smtClean="0"/>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F0382D-0411-4118-BD2E-9720E11701E0}" type="slidenum">
              <a:rPr lang="en-GB" smtClean="0"/>
              <a:t>‹#›</a:t>
            </a:fld>
            <a:endParaRPr lang="en-GB"/>
          </a:p>
        </p:txBody>
      </p:sp>
    </p:spTree>
    <p:extLst>
      <p:ext uri="{BB962C8B-B14F-4D97-AF65-F5344CB8AC3E}">
        <p14:creationId xmlns:p14="http://schemas.microsoft.com/office/powerpoint/2010/main" val="13384084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E1E0A-D909-487F-841F-0D7C8C039B6E}" type="datetimeFigureOut">
              <a:rPr lang="en-GB" smtClean="0"/>
              <a:t>21/09/2016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0382D-0411-4118-BD2E-9720E11701E0}" type="slidenum">
              <a:rPr lang="en-GB" smtClean="0"/>
              <a:t>‹#›</a:t>
            </a:fld>
            <a:endParaRPr lang="en-GB"/>
          </a:p>
        </p:txBody>
      </p:sp>
    </p:spTree>
    <p:extLst>
      <p:ext uri="{BB962C8B-B14F-4D97-AF65-F5344CB8AC3E}">
        <p14:creationId xmlns:p14="http://schemas.microsoft.com/office/powerpoint/2010/main" val="580419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 Id="rId3"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 Id="rId3"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 Id="rId3"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470025"/>
          </a:xfrm>
        </p:spPr>
        <p:txBody>
          <a:bodyPr/>
          <a:lstStyle/>
          <a:p>
            <a:r>
              <a:rPr lang="en-GB" dirty="0" smtClean="0"/>
              <a:t>Compositional Data</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65869"/>
            <a:ext cx="2664296" cy="36655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2204864"/>
            <a:ext cx="5270946" cy="3953209"/>
          </a:xfrm>
          <a:prstGeom prst="rect">
            <a:avLst/>
          </a:prstGeom>
        </p:spPr>
      </p:pic>
      <p:sp>
        <p:nvSpPr>
          <p:cNvPr id="9" name="TextBox 8"/>
          <p:cNvSpPr txBox="1"/>
          <p:nvPr/>
        </p:nvSpPr>
        <p:spPr>
          <a:xfrm>
            <a:off x="611560" y="5805264"/>
            <a:ext cx="2088232" cy="461665"/>
          </a:xfrm>
          <a:prstGeom prst="rect">
            <a:avLst/>
          </a:prstGeom>
          <a:noFill/>
        </p:spPr>
        <p:txBody>
          <a:bodyPr wrap="square" rtlCol="0">
            <a:spAutoFit/>
          </a:bodyPr>
          <a:lstStyle/>
          <a:p>
            <a:r>
              <a:rPr lang="en-GB" sz="2400" b="1" dirty="0" smtClean="0"/>
              <a:t>John </a:t>
            </a:r>
            <a:r>
              <a:rPr lang="en-GB" sz="2400" b="1" dirty="0" err="1" smtClean="0"/>
              <a:t>Aitchison</a:t>
            </a:r>
            <a:endParaRPr lang="en-GB" sz="2400" b="1" dirty="0"/>
          </a:p>
        </p:txBody>
      </p:sp>
    </p:spTree>
    <p:extLst>
      <p:ext uri="{BB962C8B-B14F-4D97-AF65-F5344CB8AC3E}">
        <p14:creationId xmlns:p14="http://schemas.microsoft.com/office/powerpoint/2010/main" val="2313562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What is a domain?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845" y="1988839"/>
            <a:ext cx="6940310" cy="4611633"/>
          </a:xfrm>
          <a:prstGeom prst="rect">
            <a:avLst/>
          </a:prstGeom>
        </p:spPr>
      </p:pic>
      <p:sp>
        <p:nvSpPr>
          <p:cNvPr id="5" name="TextBox 4"/>
          <p:cNvSpPr txBox="1"/>
          <p:nvPr/>
        </p:nvSpPr>
        <p:spPr>
          <a:xfrm>
            <a:off x="395536" y="1340768"/>
            <a:ext cx="8064896" cy="461665"/>
          </a:xfrm>
          <a:prstGeom prst="rect">
            <a:avLst/>
          </a:prstGeom>
          <a:noFill/>
        </p:spPr>
        <p:txBody>
          <a:bodyPr wrap="square" rtlCol="0">
            <a:spAutoFit/>
          </a:bodyPr>
          <a:lstStyle/>
          <a:p>
            <a:pPr algn="ctr"/>
            <a:r>
              <a:rPr lang="en-GB" sz="2400" dirty="0" smtClean="0"/>
              <a:t>Domain: the set of values for which a variable is defined</a:t>
            </a:r>
            <a:endParaRPr lang="en-GB" sz="2400" dirty="0"/>
          </a:p>
        </p:txBody>
      </p:sp>
      <p:grpSp>
        <p:nvGrpSpPr>
          <p:cNvPr id="11" name="Group 10"/>
          <p:cNvGrpSpPr/>
          <p:nvPr/>
        </p:nvGrpSpPr>
        <p:grpSpPr>
          <a:xfrm>
            <a:off x="397637" y="2636912"/>
            <a:ext cx="792000" cy="792088"/>
            <a:chOff x="395536" y="2636912"/>
            <a:chExt cx="792000" cy="792088"/>
          </a:xfrm>
        </p:grpSpPr>
        <p:sp>
          <p:nvSpPr>
            <p:cNvPr id="3" name="Rounded Rectangle 2"/>
            <p:cNvSpPr/>
            <p:nvPr/>
          </p:nvSpPr>
          <p:spPr>
            <a:xfrm>
              <a:off x="395536" y="2636912"/>
              <a:ext cx="792000" cy="792088"/>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79" y="2830899"/>
              <a:ext cx="404114" cy="404114"/>
            </a:xfrm>
            <a:prstGeom prst="rect">
              <a:avLst/>
            </a:prstGeom>
          </p:spPr>
        </p:pic>
      </p:grpSp>
      <p:grpSp>
        <p:nvGrpSpPr>
          <p:cNvPr id="10" name="Group 9"/>
          <p:cNvGrpSpPr/>
          <p:nvPr/>
        </p:nvGrpSpPr>
        <p:grpSpPr>
          <a:xfrm>
            <a:off x="318909" y="5013176"/>
            <a:ext cx="949457" cy="949562"/>
            <a:chOff x="318909" y="5013176"/>
            <a:chExt cx="949457" cy="949562"/>
          </a:xfrm>
        </p:grpSpPr>
        <p:sp>
          <p:nvSpPr>
            <p:cNvPr id="9" name="Rounded Rectangle 8"/>
            <p:cNvSpPr/>
            <p:nvPr/>
          </p:nvSpPr>
          <p:spPr>
            <a:xfrm>
              <a:off x="318909" y="5013176"/>
              <a:ext cx="949457" cy="949562"/>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94" y="5208643"/>
              <a:ext cx="760686" cy="558628"/>
            </a:xfrm>
            <a:prstGeom prst="rect">
              <a:avLst/>
            </a:prstGeom>
          </p:spPr>
        </p:pic>
      </p:grpSp>
    </p:spTree>
    <p:extLst>
      <p:ext uri="{BB962C8B-B14F-4D97-AF65-F5344CB8AC3E}">
        <p14:creationId xmlns:p14="http://schemas.microsoft.com/office/powerpoint/2010/main" val="1897062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73049"/>
            <a:ext cx="2232249" cy="1248335"/>
          </a:xfrm>
        </p:spPr>
        <p:txBody>
          <a:bodyPr anchor="ctr">
            <a:normAutofit/>
          </a:bodyPr>
          <a:lstStyle/>
          <a:p>
            <a:pPr algn="ctr"/>
            <a:r>
              <a:rPr lang="en-GB" sz="2400" dirty="0" smtClean="0"/>
              <a:t>Now for two variables</a:t>
            </a:r>
            <a:endParaRPr lang="en-GB" sz="2400" dirty="0"/>
          </a:p>
        </p:txBody>
      </p:sp>
      <p:sp>
        <p:nvSpPr>
          <p:cNvPr id="6" name="Text Placeholder 5"/>
          <p:cNvSpPr>
            <a:spLocks noGrp="1"/>
          </p:cNvSpPr>
          <p:nvPr>
            <p:ph type="body" sz="half" idx="2"/>
          </p:nvPr>
        </p:nvSpPr>
        <p:spPr>
          <a:xfrm>
            <a:off x="323528" y="1435100"/>
            <a:ext cx="2232249" cy="5039384"/>
          </a:xfrm>
        </p:spPr>
        <p:txBody>
          <a:bodyPr>
            <a:normAutofit/>
          </a:bodyPr>
          <a:lstStyle/>
          <a:p>
            <a:r>
              <a:rPr lang="en-GB" sz="2400" dirty="0" smtClean="0"/>
              <a:t>If you are measuring two variables that are defined over the </a:t>
            </a:r>
            <a:r>
              <a:rPr lang="en-GB" sz="2400" b="1" dirty="0" smtClean="0"/>
              <a:t>real numbers</a:t>
            </a:r>
            <a:r>
              <a:rPr lang="en-GB" sz="2400" dirty="0" smtClean="0"/>
              <a:t>, then you get to use the whole 2D plane when plotting x vs. y</a:t>
            </a:r>
            <a:endParaRPr lang="en-GB"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484" y="375424"/>
            <a:ext cx="6032004" cy="6099060"/>
          </a:xfrm>
          <a:prstGeom prst="rect">
            <a:avLst/>
          </a:prstGeom>
        </p:spPr>
      </p:pic>
    </p:spTree>
    <p:extLst>
      <p:ext uri="{BB962C8B-B14F-4D97-AF65-F5344CB8AC3E}">
        <p14:creationId xmlns:p14="http://schemas.microsoft.com/office/powerpoint/2010/main" val="1848904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73049"/>
            <a:ext cx="2232249" cy="1248335"/>
          </a:xfrm>
        </p:spPr>
        <p:txBody>
          <a:bodyPr anchor="ctr">
            <a:normAutofit/>
          </a:bodyPr>
          <a:lstStyle/>
          <a:p>
            <a:pPr algn="ctr"/>
            <a:r>
              <a:rPr lang="en-GB" sz="2400" dirty="0" smtClean="0"/>
              <a:t>Now for two variables</a:t>
            </a:r>
            <a:endParaRPr lang="en-GB" sz="2400" dirty="0"/>
          </a:p>
        </p:txBody>
      </p:sp>
      <p:sp>
        <p:nvSpPr>
          <p:cNvPr id="6" name="Text Placeholder 5"/>
          <p:cNvSpPr>
            <a:spLocks noGrp="1"/>
          </p:cNvSpPr>
          <p:nvPr>
            <p:ph type="body" sz="half" idx="2"/>
          </p:nvPr>
        </p:nvSpPr>
        <p:spPr>
          <a:xfrm>
            <a:off x="323528" y="1435100"/>
            <a:ext cx="2232249" cy="5039384"/>
          </a:xfrm>
        </p:spPr>
        <p:txBody>
          <a:bodyPr>
            <a:normAutofit/>
          </a:bodyPr>
          <a:lstStyle/>
          <a:p>
            <a:r>
              <a:rPr lang="en-GB" sz="2400" dirty="0" smtClean="0"/>
              <a:t>If you are measuring two variables that are defined over the </a:t>
            </a:r>
            <a:r>
              <a:rPr lang="en-GB" sz="2400" b="1" dirty="0" smtClean="0"/>
              <a:t>real numbers</a:t>
            </a:r>
            <a:r>
              <a:rPr lang="en-GB" sz="2400" dirty="0" smtClean="0"/>
              <a:t>, then you get to use the whole 2D plane when plotting x vs. y</a:t>
            </a:r>
            <a:endParaRPr lang="en-GB"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484" y="375424"/>
            <a:ext cx="6032004" cy="6099060"/>
          </a:xfrm>
          <a:prstGeom prst="rect">
            <a:avLst/>
          </a:prstGeom>
        </p:spPr>
      </p:pic>
      <p:grpSp>
        <p:nvGrpSpPr>
          <p:cNvPr id="12" name="Group 11"/>
          <p:cNvGrpSpPr/>
          <p:nvPr/>
        </p:nvGrpSpPr>
        <p:grpSpPr>
          <a:xfrm>
            <a:off x="735978" y="5535680"/>
            <a:ext cx="949457" cy="949562"/>
            <a:chOff x="889793" y="5375945"/>
            <a:chExt cx="949457" cy="949562"/>
          </a:xfrm>
        </p:grpSpPr>
        <p:sp>
          <p:nvSpPr>
            <p:cNvPr id="10" name="Rounded Rectangle 9"/>
            <p:cNvSpPr/>
            <p:nvPr/>
          </p:nvSpPr>
          <p:spPr>
            <a:xfrm>
              <a:off x="889793" y="5375945"/>
              <a:ext cx="949457" cy="949562"/>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7" y="5589240"/>
              <a:ext cx="641828" cy="522972"/>
            </a:xfrm>
            <a:prstGeom prst="rect">
              <a:avLst/>
            </a:prstGeom>
          </p:spPr>
        </p:pic>
      </p:grpSp>
    </p:spTree>
    <p:extLst>
      <p:ext uri="{BB962C8B-B14F-4D97-AF65-F5344CB8AC3E}">
        <p14:creationId xmlns:p14="http://schemas.microsoft.com/office/powerpoint/2010/main" val="1943627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484" y="375424"/>
            <a:ext cx="6032004" cy="6099060"/>
          </a:xfrm>
          <a:prstGeom prst="rect">
            <a:avLst/>
          </a:prstGeom>
        </p:spPr>
      </p:pic>
      <p:sp>
        <p:nvSpPr>
          <p:cNvPr id="8" name="Title 3"/>
          <p:cNvSpPr>
            <a:spLocks noGrp="1"/>
          </p:cNvSpPr>
          <p:nvPr>
            <p:ph type="title"/>
          </p:nvPr>
        </p:nvSpPr>
        <p:spPr>
          <a:xfrm>
            <a:off x="323528" y="273049"/>
            <a:ext cx="2232249" cy="1248335"/>
          </a:xfrm>
        </p:spPr>
        <p:txBody>
          <a:bodyPr anchor="ctr">
            <a:normAutofit/>
          </a:bodyPr>
          <a:lstStyle/>
          <a:p>
            <a:pPr algn="ctr"/>
            <a:r>
              <a:rPr lang="en-GB" sz="2400" dirty="0" smtClean="0"/>
              <a:t>Now for two variables</a:t>
            </a:r>
            <a:endParaRPr lang="en-GB" sz="2400" dirty="0"/>
          </a:p>
        </p:txBody>
      </p:sp>
      <p:sp>
        <p:nvSpPr>
          <p:cNvPr id="9" name="Text Placeholder 5"/>
          <p:cNvSpPr>
            <a:spLocks noGrp="1"/>
          </p:cNvSpPr>
          <p:nvPr>
            <p:ph type="body" sz="half" idx="2"/>
          </p:nvPr>
        </p:nvSpPr>
        <p:spPr>
          <a:xfrm>
            <a:off x="323528" y="1435100"/>
            <a:ext cx="2232249" cy="5039384"/>
          </a:xfrm>
        </p:spPr>
        <p:txBody>
          <a:bodyPr>
            <a:normAutofit/>
          </a:bodyPr>
          <a:lstStyle/>
          <a:p>
            <a:r>
              <a:rPr lang="en-GB" sz="2400" dirty="0" smtClean="0"/>
              <a:t>If the two variables are constrained to be </a:t>
            </a:r>
            <a:r>
              <a:rPr lang="en-GB" sz="2400" b="1" dirty="0" smtClean="0"/>
              <a:t>positive</a:t>
            </a:r>
            <a:r>
              <a:rPr lang="en-GB" sz="2400" dirty="0" smtClean="0"/>
              <a:t> real numbers, then you only get to use a portion of the real plane:</a:t>
            </a:r>
            <a:endParaRPr lang="en-GB" sz="2400" dirty="0"/>
          </a:p>
        </p:txBody>
      </p:sp>
    </p:spTree>
    <p:extLst>
      <p:ext uri="{BB962C8B-B14F-4D97-AF65-F5344CB8AC3E}">
        <p14:creationId xmlns:p14="http://schemas.microsoft.com/office/powerpoint/2010/main" val="3240231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484" y="375424"/>
            <a:ext cx="6032004" cy="6099060"/>
          </a:xfrm>
          <a:prstGeom prst="rect">
            <a:avLst/>
          </a:prstGeom>
        </p:spPr>
      </p:pic>
      <p:sp>
        <p:nvSpPr>
          <p:cNvPr id="8" name="Title 3"/>
          <p:cNvSpPr>
            <a:spLocks noGrp="1"/>
          </p:cNvSpPr>
          <p:nvPr>
            <p:ph type="title"/>
          </p:nvPr>
        </p:nvSpPr>
        <p:spPr>
          <a:xfrm>
            <a:off x="323528" y="273049"/>
            <a:ext cx="2232249" cy="1248335"/>
          </a:xfrm>
        </p:spPr>
        <p:txBody>
          <a:bodyPr anchor="ctr">
            <a:normAutofit/>
          </a:bodyPr>
          <a:lstStyle/>
          <a:p>
            <a:pPr algn="ctr"/>
            <a:r>
              <a:rPr lang="en-GB" sz="2400" dirty="0" smtClean="0"/>
              <a:t>Now for two variables</a:t>
            </a:r>
            <a:endParaRPr lang="en-GB" sz="2400" dirty="0"/>
          </a:p>
        </p:txBody>
      </p:sp>
      <p:sp>
        <p:nvSpPr>
          <p:cNvPr id="6" name="Text Placeholder 5"/>
          <p:cNvSpPr>
            <a:spLocks noGrp="1"/>
          </p:cNvSpPr>
          <p:nvPr>
            <p:ph type="body" sz="half" idx="2"/>
          </p:nvPr>
        </p:nvSpPr>
        <p:spPr>
          <a:xfrm>
            <a:off x="323528" y="1435100"/>
            <a:ext cx="2232249" cy="5039384"/>
          </a:xfrm>
        </p:spPr>
        <p:txBody>
          <a:bodyPr>
            <a:normAutofit/>
          </a:bodyPr>
          <a:lstStyle/>
          <a:p>
            <a:r>
              <a:rPr lang="en-GB" sz="2400" dirty="0" smtClean="0"/>
              <a:t>If the two variables are constrained to be </a:t>
            </a:r>
            <a:r>
              <a:rPr lang="en-GB" sz="2400" b="1" dirty="0" smtClean="0"/>
              <a:t>positive</a:t>
            </a:r>
            <a:r>
              <a:rPr lang="en-GB" sz="2400" dirty="0" smtClean="0"/>
              <a:t> real numbers, then you only get to use a portion of the real plane:</a:t>
            </a:r>
            <a:endParaRPr lang="en-GB" sz="2400" dirty="0"/>
          </a:p>
        </p:txBody>
      </p:sp>
      <p:grpSp>
        <p:nvGrpSpPr>
          <p:cNvPr id="3" name="Group 2"/>
          <p:cNvGrpSpPr/>
          <p:nvPr/>
        </p:nvGrpSpPr>
        <p:grpSpPr>
          <a:xfrm>
            <a:off x="729210" y="5209274"/>
            <a:ext cx="949457" cy="949562"/>
            <a:chOff x="702114" y="4869160"/>
            <a:chExt cx="949457" cy="949562"/>
          </a:xfrm>
        </p:grpSpPr>
        <p:sp>
          <p:nvSpPr>
            <p:cNvPr id="10" name="Rounded Rectangle 9"/>
            <p:cNvSpPr/>
            <p:nvPr/>
          </p:nvSpPr>
          <p:spPr>
            <a:xfrm>
              <a:off x="702114" y="4869160"/>
              <a:ext cx="949457" cy="949562"/>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1" name="Picture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56" y="5003827"/>
              <a:ext cx="702172" cy="680228"/>
            </a:xfrm>
            <a:prstGeom prst="rect">
              <a:avLst/>
            </a:prstGeom>
          </p:spPr>
        </p:pic>
      </p:grpSp>
      <p:grpSp>
        <p:nvGrpSpPr>
          <p:cNvPr id="12" name="Group 11"/>
          <p:cNvGrpSpPr/>
          <p:nvPr/>
        </p:nvGrpSpPr>
        <p:grpSpPr>
          <a:xfrm>
            <a:off x="6680605" y="1968914"/>
            <a:ext cx="949457" cy="949562"/>
            <a:chOff x="702114" y="4869160"/>
            <a:chExt cx="949457" cy="949562"/>
          </a:xfrm>
        </p:grpSpPr>
        <p:sp>
          <p:nvSpPr>
            <p:cNvPr id="13" name="Rounded Rectangle 12"/>
            <p:cNvSpPr/>
            <p:nvPr/>
          </p:nvSpPr>
          <p:spPr>
            <a:xfrm>
              <a:off x="702114" y="4869160"/>
              <a:ext cx="949457" cy="949562"/>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4" name="Picture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56" y="5003827"/>
              <a:ext cx="702172" cy="680228"/>
            </a:xfrm>
            <a:prstGeom prst="rect">
              <a:avLst/>
            </a:prstGeom>
          </p:spPr>
        </p:pic>
      </p:grpSp>
    </p:spTree>
    <p:extLst>
      <p:ext uri="{BB962C8B-B14F-4D97-AF65-F5344CB8AC3E}">
        <p14:creationId xmlns:p14="http://schemas.microsoft.com/office/powerpoint/2010/main" val="4077733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 what is a </a:t>
            </a:r>
            <a:r>
              <a:rPr lang="en-GB" u="sng" dirty="0" smtClean="0"/>
              <a:t>composition</a:t>
            </a:r>
            <a:r>
              <a:rPr lang="en-GB" dirty="0" smtClean="0"/>
              <a:t>?</a:t>
            </a:r>
            <a:endParaRPr lang="en-GB" dirty="0"/>
          </a:p>
        </p:txBody>
      </p:sp>
      <p:sp>
        <p:nvSpPr>
          <p:cNvPr id="6" name="Content Placeholder 5"/>
          <p:cNvSpPr>
            <a:spLocks noGrp="1"/>
          </p:cNvSpPr>
          <p:nvPr>
            <p:ph idx="1"/>
          </p:nvPr>
        </p:nvSpPr>
        <p:spPr>
          <a:xfrm>
            <a:off x="457200" y="1600200"/>
            <a:ext cx="8229600" cy="4925144"/>
          </a:xfrm>
        </p:spPr>
        <p:txBody>
          <a:bodyPr>
            <a:normAutofit/>
          </a:bodyPr>
          <a:lstStyle/>
          <a:p>
            <a:r>
              <a:rPr lang="en-GB" dirty="0" smtClean="0"/>
              <a:t>The variables you’re measuring (components) all belong to        and have the same units or on the same measurement scale</a:t>
            </a:r>
          </a:p>
          <a:p>
            <a:r>
              <a:rPr lang="en-GB" dirty="0" smtClean="0">
                <a:solidFill>
                  <a:schemeClr val="bg1"/>
                </a:solidFill>
              </a:rPr>
              <a:t>You’re not interested in the absolute abundance of any of the components—only the </a:t>
            </a:r>
            <a:r>
              <a:rPr lang="en-GB" i="1" dirty="0" smtClean="0">
                <a:solidFill>
                  <a:schemeClr val="bg1"/>
                </a:solidFill>
              </a:rPr>
              <a:t>relative abundances</a:t>
            </a:r>
            <a:r>
              <a:rPr lang="en-GB" dirty="0" smtClean="0">
                <a:solidFill>
                  <a:schemeClr val="bg1"/>
                </a:solidFill>
              </a:rPr>
              <a:t>, or proportions of a whole</a:t>
            </a:r>
          </a:p>
          <a:p>
            <a:r>
              <a:rPr lang="en-GB" dirty="0" smtClean="0">
                <a:solidFill>
                  <a:schemeClr val="bg1"/>
                </a:solidFill>
              </a:rPr>
              <a:t>All compositions sum to a constant </a:t>
            </a:r>
          </a:p>
          <a:p>
            <a:pPr lvl="1"/>
            <a:r>
              <a:rPr lang="en-GB" dirty="0" smtClean="0">
                <a:solidFill>
                  <a:schemeClr val="bg1"/>
                </a:solidFill>
              </a:rPr>
              <a:t>e.g. 100%, or 1</a:t>
            </a:r>
          </a:p>
          <a:p>
            <a:endParaRPr lang="en-GB" i="1"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173" y="2232000"/>
            <a:ext cx="545715" cy="400759"/>
          </a:xfrm>
          <a:prstGeom prst="rect">
            <a:avLst/>
          </a:prstGeom>
        </p:spPr>
      </p:pic>
    </p:spTree>
    <p:extLst>
      <p:ext uri="{BB962C8B-B14F-4D97-AF65-F5344CB8AC3E}">
        <p14:creationId xmlns:p14="http://schemas.microsoft.com/office/powerpoint/2010/main" val="1298940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 what is a </a:t>
            </a:r>
            <a:r>
              <a:rPr lang="en-GB" u="sng" dirty="0" smtClean="0"/>
              <a:t>composition</a:t>
            </a:r>
            <a:r>
              <a:rPr lang="en-GB" dirty="0" smtClean="0"/>
              <a:t>?</a:t>
            </a:r>
            <a:endParaRPr lang="en-GB" dirty="0"/>
          </a:p>
        </p:txBody>
      </p:sp>
      <p:sp>
        <p:nvSpPr>
          <p:cNvPr id="6" name="Content Placeholder 5"/>
          <p:cNvSpPr>
            <a:spLocks noGrp="1"/>
          </p:cNvSpPr>
          <p:nvPr>
            <p:ph idx="1"/>
          </p:nvPr>
        </p:nvSpPr>
        <p:spPr>
          <a:xfrm>
            <a:off x="457200" y="1600200"/>
            <a:ext cx="8229600" cy="4925144"/>
          </a:xfrm>
        </p:spPr>
        <p:txBody>
          <a:bodyPr>
            <a:normAutofit/>
          </a:bodyPr>
          <a:lstStyle/>
          <a:p>
            <a:r>
              <a:rPr lang="en-GB" dirty="0" smtClean="0"/>
              <a:t>The variables you’re measuring (components) all belong to        and have the same units or on the same measurement scale</a:t>
            </a:r>
          </a:p>
          <a:p>
            <a:r>
              <a:rPr lang="en-GB" dirty="0" smtClean="0"/>
              <a:t>You’re not interested in the absolute abundance of any of the components—only the </a:t>
            </a:r>
            <a:r>
              <a:rPr lang="en-GB" i="1" dirty="0" smtClean="0"/>
              <a:t>relative abundances</a:t>
            </a:r>
            <a:r>
              <a:rPr lang="en-GB" dirty="0" smtClean="0"/>
              <a:t>, or proportions of a whole</a:t>
            </a:r>
          </a:p>
          <a:p>
            <a:r>
              <a:rPr lang="en-GB" dirty="0" smtClean="0">
                <a:solidFill>
                  <a:schemeClr val="bg1"/>
                </a:solidFill>
              </a:rPr>
              <a:t>All compositions sum to a constant </a:t>
            </a:r>
          </a:p>
          <a:p>
            <a:pPr lvl="1"/>
            <a:r>
              <a:rPr lang="en-GB" dirty="0" smtClean="0">
                <a:solidFill>
                  <a:schemeClr val="bg1"/>
                </a:solidFill>
              </a:rPr>
              <a:t>e.g. 100%, or 1</a:t>
            </a:r>
          </a:p>
          <a:p>
            <a:endParaRPr lang="en-GB" i="1"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173" y="2232000"/>
            <a:ext cx="545715" cy="400759"/>
          </a:xfrm>
          <a:prstGeom prst="rect">
            <a:avLst/>
          </a:prstGeom>
        </p:spPr>
      </p:pic>
    </p:spTree>
    <p:extLst>
      <p:ext uri="{BB962C8B-B14F-4D97-AF65-F5344CB8AC3E}">
        <p14:creationId xmlns:p14="http://schemas.microsoft.com/office/powerpoint/2010/main" val="1608446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 what is a </a:t>
            </a:r>
            <a:r>
              <a:rPr lang="en-GB" u="sng" dirty="0" smtClean="0"/>
              <a:t>composition</a:t>
            </a:r>
            <a:r>
              <a:rPr lang="en-GB" dirty="0" smtClean="0"/>
              <a:t>?</a:t>
            </a:r>
            <a:endParaRPr lang="en-GB" dirty="0"/>
          </a:p>
        </p:txBody>
      </p:sp>
      <p:sp>
        <p:nvSpPr>
          <p:cNvPr id="6" name="Content Placeholder 5"/>
          <p:cNvSpPr>
            <a:spLocks noGrp="1"/>
          </p:cNvSpPr>
          <p:nvPr>
            <p:ph idx="1"/>
          </p:nvPr>
        </p:nvSpPr>
        <p:spPr>
          <a:xfrm>
            <a:off x="457200" y="1600200"/>
            <a:ext cx="8229600" cy="4925144"/>
          </a:xfrm>
        </p:spPr>
        <p:txBody>
          <a:bodyPr>
            <a:normAutofit/>
          </a:bodyPr>
          <a:lstStyle/>
          <a:p>
            <a:r>
              <a:rPr lang="en-GB" dirty="0" smtClean="0"/>
              <a:t>The variables you’re measuring (components) all belong to        and have the same units or on the same measurement scale</a:t>
            </a:r>
          </a:p>
          <a:p>
            <a:r>
              <a:rPr lang="en-GB" dirty="0" smtClean="0"/>
              <a:t>You’re not interested in the absolute abundance of any of the components—only the </a:t>
            </a:r>
            <a:r>
              <a:rPr lang="en-GB" i="1" dirty="0" smtClean="0"/>
              <a:t>relative abundances</a:t>
            </a:r>
            <a:r>
              <a:rPr lang="en-GB" dirty="0" smtClean="0"/>
              <a:t>, or proportions of a whole</a:t>
            </a:r>
          </a:p>
          <a:p>
            <a:r>
              <a:rPr lang="en-GB" dirty="0" smtClean="0"/>
              <a:t>All compositions sum to a constant </a:t>
            </a:r>
          </a:p>
          <a:p>
            <a:pPr lvl="1"/>
            <a:r>
              <a:rPr lang="en-GB" dirty="0" smtClean="0"/>
              <a:t>e.g. 100%, or 1</a:t>
            </a:r>
          </a:p>
          <a:p>
            <a:endParaRPr lang="en-GB" i="1"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173" y="2232000"/>
            <a:ext cx="545715" cy="400759"/>
          </a:xfrm>
          <a:prstGeom prst="rect">
            <a:avLst/>
          </a:prstGeom>
        </p:spPr>
      </p:pic>
    </p:spTree>
    <p:extLst>
      <p:ext uri="{BB962C8B-B14F-4D97-AF65-F5344CB8AC3E}">
        <p14:creationId xmlns:p14="http://schemas.microsoft.com/office/powerpoint/2010/main" val="1608446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Examples of compositions</a:t>
            </a:r>
            <a:endParaRPr lang="en-GB" dirty="0"/>
          </a:p>
        </p:txBody>
      </p:sp>
      <p:sp>
        <p:nvSpPr>
          <p:cNvPr id="6" name="Content Placeholder 5"/>
          <p:cNvSpPr>
            <a:spLocks noGrp="1"/>
          </p:cNvSpPr>
          <p:nvPr>
            <p:ph idx="1"/>
          </p:nvPr>
        </p:nvSpPr>
        <p:spPr/>
        <p:txBody>
          <a:bodyPr/>
          <a:lstStyle/>
          <a:p>
            <a:pPr>
              <a:spcAft>
                <a:spcPts val="600"/>
              </a:spcAft>
            </a:pPr>
            <a:r>
              <a:rPr lang="en-GB" dirty="0" smtClean="0"/>
              <a:t>Geochemical compositions of rocks </a:t>
            </a:r>
          </a:p>
          <a:p>
            <a:pPr lvl="1">
              <a:spcAft>
                <a:spcPts val="600"/>
              </a:spcAft>
            </a:pPr>
            <a:r>
              <a:rPr lang="en-GB" dirty="0" smtClean="0"/>
              <a:t>e.g. wt. % oxides, but not ppm trace elements</a:t>
            </a:r>
          </a:p>
          <a:p>
            <a:pPr lvl="1">
              <a:spcAft>
                <a:spcPts val="600"/>
              </a:spcAft>
            </a:pPr>
            <a:r>
              <a:rPr lang="en-GB" dirty="0" smtClean="0"/>
              <a:t>Modal abundances: </a:t>
            </a:r>
            <a:r>
              <a:rPr lang="en-GB" dirty="0" err="1" smtClean="0"/>
              <a:t>cpx</a:t>
            </a:r>
            <a:r>
              <a:rPr lang="en-GB" dirty="0" smtClean="0"/>
              <a:t>/</a:t>
            </a:r>
            <a:r>
              <a:rPr lang="en-GB" dirty="0" err="1" smtClean="0"/>
              <a:t>plag</a:t>
            </a:r>
            <a:r>
              <a:rPr lang="en-GB" dirty="0" smtClean="0"/>
              <a:t>/</a:t>
            </a:r>
            <a:r>
              <a:rPr lang="en-GB" dirty="0" err="1" smtClean="0"/>
              <a:t>amph</a:t>
            </a:r>
            <a:r>
              <a:rPr lang="en-GB" dirty="0" smtClean="0"/>
              <a:t>/</a:t>
            </a:r>
            <a:r>
              <a:rPr lang="en-GB" dirty="0" err="1" smtClean="0"/>
              <a:t>ol</a:t>
            </a:r>
            <a:endParaRPr lang="en-GB" dirty="0" smtClean="0"/>
          </a:p>
          <a:p>
            <a:pPr>
              <a:spcAft>
                <a:spcPts val="600"/>
              </a:spcAft>
            </a:pPr>
            <a:r>
              <a:rPr lang="en-GB" dirty="0" smtClean="0"/>
              <a:t>Sediment grain sizes or compositions</a:t>
            </a:r>
          </a:p>
          <a:p>
            <a:pPr lvl="1">
              <a:spcAft>
                <a:spcPts val="600"/>
              </a:spcAft>
            </a:pPr>
            <a:r>
              <a:rPr lang="en-GB" dirty="0" smtClean="0"/>
              <a:t>e.g. sand/silt/clay, quartz/feldspar/</a:t>
            </a:r>
            <a:r>
              <a:rPr lang="en-GB" dirty="0" err="1" smtClean="0"/>
              <a:t>lithics</a:t>
            </a:r>
            <a:endParaRPr lang="en-GB" dirty="0" smtClean="0"/>
          </a:p>
          <a:p>
            <a:pPr>
              <a:spcAft>
                <a:spcPts val="600"/>
              </a:spcAft>
            </a:pPr>
            <a:r>
              <a:rPr lang="en-GB" dirty="0" smtClean="0"/>
              <a:t>Isotopic compositions</a:t>
            </a:r>
          </a:p>
          <a:p>
            <a:pPr lvl="1">
              <a:spcAft>
                <a:spcPts val="600"/>
              </a:spcAft>
            </a:pPr>
            <a:r>
              <a:rPr lang="en-GB" baseline="30000" dirty="0" smtClean="0"/>
              <a:t>204</a:t>
            </a:r>
            <a:r>
              <a:rPr lang="en-GB" dirty="0" smtClean="0"/>
              <a:t>Pb/</a:t>
            </a:r>
            <a:r>
              <a:rPr lang="en-GB" baseline="30000" dirty="0" smtClean="0"/>
              <a:t>206</a:t>
            </a:r>
            <a:r>
              <a:rPr lang="en-GB" dirty="0" smtClean="0"/>
              <a:t>Pb/</a:t>
            </a:r>
            <a:r>
              <a:rPr lang="en-GB" baseline="30000" dirty="0" smtClean="0"/>
              <a:t>207</a:t>
            </a:r>
            <a:r>
              <a:rPr lang="en-GB" dirty="0" smtClean="0"/>
              <a:t>Pb/</a:t>
            </a:r>
            <a:r>
              <a:rPr lang="en-GB" baseline="30000" dirty="0" smtClean="0"/>
              <a:t>208</a:t>
            </a:r>
            <a:r>
              <a:rPr lang="en-GB" dirty="0" smtClean="0"/>
              <a:t>Pb, </a:t>
            </a:r>
            <a:r>
              <a:rPr lang="en-GB" baseline="30000" dirty="0" smtClean="0"/>
              <a:t>234</a:t>
            </a:r>
            <a:r>
              <a:rPr lang="en-GB" dirty="0" smtClean="0"/>
              <a:t>U/</a:t>
            </a:r>
            <a:r>
              <a:rPr lang="en-GB" baseline="30000" dirty="0" smtClean="0"/>
              <a:t>235</a:t>
            </a:r>
            <a:r>
              <a:rPr lang="en-GB" dirty="0" smtClean="0"/>
              <a:t>U/</a:t>
            </a:r>
            <a:r>
              <a:rPr lang="en-GB" baseline="30000" dirty="0" smtClean="0"/>
              <a:t>238</a:t>
            </a:r>
            <a:r>
              <a:rPr lang="en-GB" dirty="0" smtClean="0"/>
              <a:t>U</a:t>
            </a:r>
          </a:p>
          <a:p>
            <a:endParaRPr lang="en-GB" dirty="0"/>
          </a:p>
        </p:txBody>
      </p:sp>
    </p:spTree>
    <p:extLst>
      <p:ext uri="{BB962C8B-B14F-4D97-AF65-F5344CB8AC3E}">
        <p14:creationId xmlns:p14="http://schemas.microsoft.com/office/powerpoint/2010/main" val="3752508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27298"/>
            <a:ext cx="5946660" cy="5803404"/>
          </a:xfrm>
          <a:prstGeom prst="rect">
            <a:avLst/>
          </a:prstGeom>
        </p:spPr>
      </p:pic>
      <p:sp>
        <p:nvSpPr>
          <p:cNvPr id="8" name="Title 3"/>
          <p:cNvSpPr>
            <a:spLocks noGrp="1"/>
          </p:cNvSpPr>
          <p:nvPr>
            <p:ph type="title"/>
          </p:nvPr>
        </p:nvSpPr>
        <p:spPr>
          <a:xfrm>
            <a:off x="323528" y="273049"/>
            <a:ext cx="2232249" cy="1248335"/>
          </a:xfrm>
        </p:spPr>
        <p:txBody>
          <a:bodyPr anchor="t">
            <a:normAutofit/>
          </a:bodyPr>
          <a:lstStyle/>
          <a:p>
            <a:pPr algn="ctr"/>
            <a:r>
              <a:rPr lang="en-GB" sz="2400" dirty="0" smtClean="0"/>
              <a:t>Zooming into </a:t>
            </a:r>
            <a:endParaRPr lang="en-GB" sz="2400" dirty="0"/>
          </a:p>
        </p:txBody>
      </p:sp>
      <p:sp>
        <p:nvSpPr>
          <p:cNvPr id="9" name="Text Placeholder 5"/>
          <p:cNvSpPr>
            <a:spLocks noGrp="1"/>
          </p:cNvSpPr>
          <p:nvPr>
            <p:ph type="body" sz="half" idx="2"/>
          </p:nvPr>
        </p:nvSpPr>
        <p:spPr>
          <a:xfrm>
            <a:off x="323528" y="1435100"/>
            <a:ext cx="2232249" cy="5039384"/>
          </a:xfrm>
        </p:spPr>
        <p:txBody>
          <a:bodyPr>
            <a:noAutofit/>
          </a:bodyPr>
          <a:lstStyle/>
          <a:p>
            <a:r>
              <a:rPr lang="en-GB" sz="2400" dirty="0" smtClean="0"/>
              <a:t>Note that the boundaries at x=0 and y=0 are absolute: nothing is allowed to be negative.</a:t>
            </a:r>
          </a:p>
          <a:p>
            <a:endParaRPr lang="en-GB" sz="2400" dirty="0"/>
          </a:p>
          <a:p>
            <a:r>
              <a:rPr lang="en-GB" sz="2400" dirty="0" smtClean="0"/>
              <a:t>So, where do compositions fit in?</a:t>
            </a:r>
            <a:endParaRPr lang="en-GB" sz="2400" dirty="0"/>
          </a:p>
        </p:txBody>
      </p:sp>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7" y="764705"/>
            <a:ext cx="585143" cy="566857"/>
          </a:xfrm>
          <a:prstGeom prst="rect">
            <a:avLst/>
          </a:prstGeom>
        </p:spPr>
      </p:pic>
    </p:spTree>
    <p:extLst>
      <p:ext uri="{BB962C8B-B14F-4D97-AF65-F5344CB8AC3E}">
        <p14:creationId xmlns:p14="http://schemas.microsoft.com/office/powerpoint/2010/main" val="775510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What is a </a:t>
            </a:r>
            <a:r>
              <a:rPr lang="en-GB" u="sng" dirty="0" smtClean="0"/>
              <a:t>domain</a:t>
            </a:r>
            <a:r>
              <a:rPr lang="en-GB" dirty="0" smtClean="0"/>
              <a:t>?</a:t>
            </a:r>
            <a:endParaRPr lang="en-GB" dirty="0"/>
          </a:p>
        </p:txBody>
      </p:sp>
      <p:sp>
        <p:nvSpPr>
          <p:cNvPr id="5" name="TextBox 4"/>
          <p:cNvSpPr txBox="1"/>
          <p:nvPr/>
        </p:nvSpPr>
        <p:spPr>
          <a:xfrm>
            <a:off x="395536" y="1340768"/>
            <a:ext cx="8064896" cy="461665"/>
          </a:xfrm>
          <a:prstGeom prst="rect">
            <a:avLst/>
          </a:prstGeom>
          <a:noFill/>
        </p:spPr>
        <p:txBody>
          <a:bodyPr wrap="square" rtlCol="0">
            <a:spAutoFit/>
          </a:bodyPr>
          <a:lstStyle/>
          <a:p>
            <a:pPr algn="ctr"/>
            <a:r>
              <a:rPr lang="en-GB" sz="2400" dirty="0" smtClean="0"/>
              <a:t>Domain: the set of values for which a variable is defined</a:t>
            </a:r>
            <a:endParaRPr lang="en-GB" sz="2400" dirty="0"/>
          </a:p>
        </p:txBody>
      </p:sp>
    </p:spTree>
    <p:extLst>
      <p:ext uri="{BB962C8B-B14F-4D97-AF65-F5344CB8AC3E}">
        <p14:creationId xmlns:p14="http://schemas.microsoft.com/office/powerpoint/2010/main" val="1468036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27298"/>
            <a:ext cx="5946660" cy="5803404"/>
          </a:xfrm>
          <a:prstGeom prst="rect">
            <a:avLst/>
          </a:prstGeom>
        </p:spPr>
      </p:pic>
      <p:sp>
        <p:nvSpPr>
          <p:cNvPr id="5" name="Title 3"/>
          <p:cNvSpPr>
            <a:spLocks noGrp="1"/>
          </p:cNvSpPr>
          <p:nvPr>
            <p:ph type="title"/>
          </p:nvPr>
        </p:nvSpPr>
        <p:spPr>
          <a:xfrm>
            <a:off x="323528" y="273049"/>
            <a:ext cx="2232249" cy="1248335"/>
          </a:xfrm>
        </p:spPr>
        <p:txBody>
          <a:bodyPr anchor="ctr">
            <a:normAutofit/>
          </a:bodyPr>
          <a:lstStyle/>
          <a:p>
            <a:pPr algn="ctr"/>
            <a:r>
              <a:rPr lang="en-GB" sz="2400" dirty="0" smtClean="0"/>
              <a:t>The simplex</a:t>
            </a:r>
            <a:endParaRPr lang="en-GB" sz="2400" dirty="0"/>
          </a:p>
        </p:txBody>
      </p:sp>
      <p:sp>
        <p:nvSpPr>
          <p:cNvPr id="7" name="Text Placeholder 5"/>
          <p:cNvSpPr>
            <a:spLocks noGrp="1"/>
          </p:cNvSpPr>
          <p:nvPr>
            <p:ph type="body" sz="half" idx="2"/>
          </p:nvPr>
        </p:nvSpPr>
        <p:spPr>
          <a:xfrm>
            <a:off x="323528" y="1435100"/>
            <a:ext cx="2232249" cy="5039384"/>
          </a:xfrm>
        </p:spPr>
        <p:txBody>
          <a:bodyPr>
            <a:normAutofit/>
          </a:bodyPr>
          <a:lstStyle/>
          <a:p>
            <a:pPr>
              <a:spcBef>
                <a:spcPts val="1200"/>
              </a:spcBef>
            </a:pPr>
            <a:r>
              <a:rPr lang="en-GB" sz="2400" dirty="0" smtClean="0"/>
              <a:t>The red line, known as the </a:t>
            </a:r>
            <a:r>
              <a:rPr lang="en-GB" sz="2400" b="1" dirty="0" smtClean="0"/>
              <a:t>simplex</a:t>
            </a:r>
            <a:r>
              <a:rPr lang="en-GB" sz="2400" dirty="0" smtClean="0"/>
              <a:t>, shows all the locations where </a:t>
            </a:r>
            <a:r>
              <a:rPr lang="en-GB" sz="2400" dirty="0" err="1" smtClean="0"/>
              <a:t>x+y</a:t>
            </a:r>
            <a:r>
              <a:rPr lang="en-GB" sz="2400" dirty="0" smtClean="0"/>
              <a:t>=1.</a:t>
            </a:r>
          </a:p>
          <a:p>
            <a:pPr>
              <a:spcBef>
                <a:spcPts val="1200"/>
              </a:spcBef>
            </a:pPr>
            <a:r>
              <a:rPr lang="en-GB" sz="2400" dirty="0" smtClean="0"/>
              <a:t>All two-component compositions (which must sum to a whole) can be represented on the line.</a:t>
            </a:r>
            <a:endParaRPr lang="en-GB" sz="2400" dirty="0"/>
          </a:p>
        </p:txBody>
      </p:sp>
    </p:spTree>
    <p:extLst>
      <p:ext uri="{BB962C8B-B14F-4D97-AF65-F5344CB8AC3E}">
        <p14:creationId xmlns:p14="http://schemas.microsoft.com/office/powerpoint/2010/main" val="323586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27298"/>
            <a:ext cx="5946660" cy="5803404"/>
          </a:xfrm>
          <a:prstGeom prst="rect">
            <a:avLst/>
          </a:prstGeom>
        </p:spPr>
      </p:pic>
      <p:sp>
        <p:nvSpPr>
          <p:cNvPr id="5" name="Title 3"/>
          <p:cNvSpPr>
            <a:spLocks noGrp="1"/>
          </p:cNvSpPr>
          <p:nvPr>
            <p:ph type="title"/>
          </p:nvPr>
        </p:nvSpPr>
        <p:spPr>
          <a:xfrm>
            <a:off x="323528" y="273049"/>
            <a:ext cx="2232249" cy="1248335"/>
          </a:xfrm>
        </p:spPr>
        <p:txBody>
          <a:bodyPr anchor="ctr">
            <a:normAutofit/>
          </a:bodyPr>
          <a:lstStyle/>
          <a:p>
            <a:pPr algn="ctr"/>
            <a:r>
              <a:rPr lang="en-GB" sz="2400" dirty="0" smtClean="0"/>
              <a:t>The simplex</a:t>
            </a:r>
            <a:endParaRPr lang="en-GB" sz="2400" dirty="0"/>
          </a:p>
        </p:txBody>
      </p:sp>
      <p:sp>
        <p:nvSpPr>
          <p:cNvPr id="7" name="Text Placeholder 5"/>
          <p:cNvSpPr>
            <a:spLocks noGrp="1"/>
          </p:cNvSpPr>
          <p:nvPr>
            <p:ph type="body" sz="half" idx="2"/>
          </p:nvPr>
        </p:nvSpPr>
        <p:spPr>
          <a:xfrm>
            <a:off x="323528" y="1435100"/>
            <a:ext cx="2232249" cy="5039384"/>
          </a:xfrm>
        </p:spPr>
        <p:txBody>
          <a:bodyPr>
            <a:normAutofit/>
          </a:bodyPr>
          <a:lstStyle/>
          <a:p>
            <a:pPr>
              <a:spcBef>
                <a:spcPts val="1200"/>
              </a:spcBef>
            </a:pPr>
            <a:r>
              <a:rPr lang="en-GB" sz="2400" dirty="0" smtClean="0"/>
              <a:t>The red line, known as the </a:t>
            </a:r>
            <a:r>
              <a:rPr lang="en-GB" sz="2400" b="1" dirty="0" smtClean="0"/>
              <a:t>simplex</a:t>
            </a:r>
            <a:r>
              <a:rPr lang="en-GB" sz="2400" dirty="0" smtClean="0"/>
              <a:t>, shows all the locations where </a:t>
            </a:r>
            <a:r>
              <a:rPr lang="en-GB" sz="2400" dirty="0" err="1" smtClean="0"/>
              <a:t>x+y</a:t>
            </a:r>
            <a:r>
              <a:rPr lang="en-GB" sz="2400" dirty="0" smtClean="0"/>
              <a:t>=1.</a:t>
            </a:r>
          </a:p>
          <a:p>
            <a:pPr>
              <a:spcBef>
                <a:spcPts val="1200"/>
              </a:spcBef>
            </a:pPr>
            <a:r>
              <a:rPr lang="en-GB" sz="2400" dirty="0" smtClean="0"/>
              <a:t>All two-component compositions (which must sum to a whole) can be represented on the line.</a:t>
            </a:r>
            <a:endParaRPr lang="en-GB" sz="2400"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92896"/>
            <a:ext cx="380342" cy="463542"/>
          </a:xfrm>
          <a:prstGeom prst="rect">
            <a:avLst/>
          </a:prstGeom>
        </p:spPr>
      </p:pic>
    </p:spTree>
    <p:extLst>
      <p:ext uri="{BB962C8B-B14F-4D97-AF65-F5344CB8AC3E}">
        <p14:creationId xmlns:p14="http://schemas.microsoft.com/office/powerpoint/2010/main" val="1433959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27298"/>
            <a:ext cx="5946660" cy="5803404"/>
          </a:xfrm>
          <a:prstGeom prst="rect">
            <a:avLst/>
          </a:prstGeom>
        </p:spPr>
      </p:pic>
      <p:sp>
        <p:nvSpPr>
          <p:cNvPr id="5" name="Title 3"/>
          <p:cNvSpPr>
            <a:spLocks noGrp="1"/>
          </p:cNvSpPr>
          <p:nvPr>
            <p:ph type="title"/>
          </p:nvPr>
        </p:nvSpPr>
        <p:spPr>
          <a:xfrm>
            <a:off x="323528" y="273049"/>
            <a:ext cx="2232249" cy="1248335"/>
          </a:xfrm>
        </p:spPr>
        <p:txBody>
          <a:bodyPr anchor="ctr">
            <a:normAutofit/>
          </a:bodyPr>
          <a:lstStyle/>
          <a:p>
            <a:pPr algn="ctr"/>
            <a:r>
              <a:rPr lang="en-GB" sz="2400" dirty="0" smtClean="0"/>
              <a:t>The simplex</a:t>
            </a:r>
            <a:endParaRPr lang="en-GB" sz="2400" dirty="0"/>
          </a:p>
        </p:txBody>
      </p:sp>
      <p:sp>
        <p:nvSpPr>
          <p:cNvPr id="7" name="Text Placeholder 5"/>
          <p:cNvSpPr>
            <a:spLocks noGrp="1"/>
          </p:cNvSpPr>
          <p:nvPr>
            <p:ph type="body" sz="half" idx="2"/>
          </p:nvPr>
        </p:nvSpPr>
        <p:spPr>
          <a:xfrm>
            <a:off x="323528" y="1435100"/>
            <a:ext cx="2232249" cy="5039384"/>
          </a:xfrm>
        </p:spPr>
        <p:txBody>
          <a:bodyPr>
            <a:normAutofit/>
          </a:bodyPr>
          <a:lstStyle/>
          <a:p>
            <a:pPr>
              <a:spcBef>
                <a:spcPts val="1200"/>
              </a:spcBef>
            </a:pPr>
            <a:r>
              <a:rPr lang="en-GB" sz="2000" dirty="0" smtClean="0"/>
              <a:t>However, we usually measure each of our variables in R</a:t>
            </a:r>
            <a:r>
              <a:rPr lang="en-GB" sz="2000" baseline="-25000" dirty="0" smtClean="0"/>
              <a:t>+</a:t>
            </a:r>
            <a:r>
              <a:rPr lang="en-GB" sz="2000" dirty="0" smtClean="0"/>
              <a:t>.  </a:t>
            </a:r>
          </a:p>
          <a:p>
            <a:pPr>
              <a:spcBef>
                <a:spcPts val="1200"/>
              </a:spcBef>
            </a:pPr>
            <a:r>
              <a:rPr lang="en-GB" sz="2000" dirty="0" smtClean="0"/>
              <a:t>Examples include point-counts of minerals, ion beam currents, etc.</a:t>
            </a:r>
            <a:endParaRPr lang="en-GB" sz="2000" dirty="0"/>
          </a:p>
        </p:txBody>
      </p:sp>
    </p:spTree>
    <p:extLst>
      <p:ext uri="{BB962C8B-B14F-4D97-AF65-F5344CB8AC3E}">
        <p14:creationId xmlns:p14="http://schemas.microsoft.com/office/powerpoint/2010/main" val="2429960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27298"/>
            <a:ext cx="5946660" cy="5803404"/>
          </a:xfrm>
          <a:prstGeom prst="rect">
            <a:avLst/>
          </a:prstGeom>
        </p:spPr>
      </p:pic>
      <p:sp>
        <p:nvSpPr>
          <p:cNvPr id="5" name="Title 3"/>
          <p:cNvSpPr>
            <a:spLocks noGrp="1"/>
          </p:cNvSpPr>
          <p:nvPr>
            <p:ph type="title"/>
          </p:nvPr>
        </p:nvSpPr>
        <p:spPr>
          <a:xfrm>
            <a:off x="323528" y="273049"/>
            <a:ext cx="2232249" cy="1248335"/>
          </a:xfrm>
        </p:spPr>
        <p:txBody>
          <a:bodyPr anchor="ctr">
            <a:normAutofit/>
          </a:bodyPr>
          <a:lstStyle/>
          <a:p>
            <a:pPr algn="ctr"/>
            <a:r>
              <a:rPr lang="en-GB" sz="2400" dirty="0" smtClean="0"/>
              <a:t>The simplex</a:t>
            </a:r>
            <a:endParaRPr lang="en-GB" sz="2400" dirty="0"/>
          </a:p>
        </p:txBody>
      </p:sp>
      <p:sp>
        <p:nvSpPr>
          <p:cNvPr id="7" name="Text Placeholder 5"/>
          <p:cNvSpPr>
            <a:spLocks noGrp="1"/>
          </p:cNvSpPr>
          <p:nvPr>
            <p:ph type="body" sz="half" idx="2"/>
          </p:nvPr>
        </p:nvSpPr>
        <p:spPr>
          <a:xfrm>
            <a:off x="323528" y="1435100"/>
            <a:ext cx="2232249" cy="5039384"/>
          </a:xfrm>
        </p:spPr>
        <p:txBody>
          <a:bodyPr>
            <a:normAutofit/>
          </a:bodyPr>
          <a:lstStyle/>
          <a:p>
            <a:pPr>
              <a:spcBef>
                <a:spcPts val="1200"/>
              </a:spcBef>
            </a:pPr>
            <a:r>
              <a:rPr lang="en-GB" sz="2000" dirty="0" smtClean="0"/>
              <a:t>The measured variables can also be represented by a vector from the origin to the coordinates of the measurement.  </a:t>
            </a:r>
          </a:p>
          <a:p>
            <a:pPr>
              <a:spcBef>
                <a:spcPts val="1200"/>
              </a:spcBef>
            </a:pPr>
            <a:r>
              <a:rPr lang="en-GB" sz="2000" dirty="0" smtClean="0"/>
              <a:t>This vector is called a </a:t>
            </a:r>
            <a:r>
              <a:rPr lang="en-GB" sz="2000" b="1" dirty="0" smtClean="0"/>
              <a:t>basis</a:t>
            </a:r>
            <a:r>
              <a:rPr lang="en-GB" sz="2000" dirty="0" smtClean="0"/>
              <a:t>.</a:t>
            </a:r>
            <a:endParaRPr lang="en-GB" sz="2000" dirty="0"/>
          </a:p>
        </p:txBody>
      </p:sp>
    </p:spTree>
    <p:extLst>
      <p:ext uri="{BB962C8B-B14F-4D97-AF65-F5344CB8AC3E}">
        <p14:creationId xmlns:p14="http://schemas.microsoft.com/office/powerpoint/2010/main" val="2072744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27298"/>
            <a:ext cx="5946660" cy="5803404"/>
          </a:xfrm>
          <a:prstGeom prst="rect">
            <a:avLst/>
          </a:prstGeom>
        </p:spPr>
      </p:pic>
      <p:sp>
        <p:nvSpPr>
          <p:cNvPr id="7" name="Text Placeholder 5"/>
          <p:cNvSpPr>
            <a:spLocks noGrp="1"/>
          </p:cNvSpPr>
          <p:nvPr>
            <p:ph type="body" sz="half" idx="2"/>
          </p:nvPr>
        </p:nvSpPr>
        <p:spPr>
          <a:xfrm>
            <a:off x="323528" y="1435100"/>
            <a:ext cx="2232249" cy="5039384"/>
          </a:xfrm>
        </p:spPr>
        <p:txBody>
          <a:bodyPr>
            <a:normAutofit/>
          </a:bodyPr>
          <a:lstStyle/>
          <a:p>
            <a:r>
              <a:rPr lang="en-GB" sz="2000" dirty="0" smtClean="0"/>
              <a:t>Where the measurement vector intersects the simplex (its projection onto the simplex) is the composition, with the unit sum constraint enforced.</a:t>
            </a:r>
            <a:endParaRPr lang="en-GB" sz="2000" dirty="0"/>
          </a:p>
        </p:txBody>
      </p:sp>
      <p:sp>
        <p:nvSpPr>
          <p:cNvPr id="8" name="Title 3"/>
          <p:cNvSpPr>
            <a:spLocks noGrp="1"/>
          </p:cNvSpPr>
          <p:nvPr>
            <p:ph type="title"/>
          </p:nvPr>
        </p:nvSpPr>
        <p:spPr>
          <a:xfrm>
            <a:off x="323528" y="273049"/>
            <a:ext cx="2232249" cy="1248335"/>
          </a:xfrm>
        </p:spPr>
        <p:txBody>
          <a:bodyPr anchor="ctr">
            <a:normAutofit/>
          </a:bodyPr>
          <a:lstStyle/>
          <a:p>
            <a:pPr algn="ctr"/>
            <a:r>
              <a:rPr lang="en-GB" sz="2400" dirty="0" smtClean="0"/>
              <a:t>The simplex</a:t>
            </a:r>
            <a:endParaRPr lang="en-GB" sz="2400" dirty="0"/>
          </a:p>
        </p:txBody>
      </p:sp>
    </p:spTree>
    <p:extLst>
      <p:ext uri="{BB962C8B-B14F-4D97-AF65-F5344CB8AC3E}">
        <p14:creationId xmlns:p14="http://schemas.microsoft.com/office/powerpoint/2010/main" val="510982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752"/>
            <a:ext cx="8229600" cy="1143000"/>
          </a:xfrm>
        </p:spPr>
        <p:txBody>
          <a:bodyPr/>
          <a:lstStyle/>
          <a:p>
            <a:r>
              <a:rPr lang="en-GB" dirty="0" smtClean="0"/>
              <a:t>The (1D) simplex:</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340768"/>
            <a:ext cx="5616624" cy="5426140"/>
          </a:xfrm>
          <a:prstGeom prst="rect">
            <a:avLst/>
          </a:prstGeom>
        </p:spPr>
      </p:pic>
    </p:spTree>
    <p:extLst>
      <p:ext uri="{BB962C8B-B14F-4D97-AF65-F5344CB8AC3E}">
        <p14:creationId xmlns:p14="http://schemas.microsoft.com/office/powerpoint/2010/main" val="1580060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48598" y="5616233"/>
            <a:ext cx="949457" cy="949562"/>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7543815" cy="6419101"/>
          </a:xfrm>
          <a:prstGeom prst="rect">
            <a:avLst/>
          </a:prstGeom>
        </p:spPr>
      </p:pic>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240" y="5750900"/>
            <a:ext cx="702172" cy="680228"/>
          </a:xfrm>
          <a:prstGeom prst="rect">
            <a:avLst/>
          </a:prstGeom>
        </p:spPr>
      </p:pic>
    </p:spTree>
    <p:extLst>
      <p:ext uri="{BB962C8B-B14F-4D97-AF65-F5344CB8AC3E}">
        <p14:creationId xmlns:p14="http://schemas.microsoft.com/office/powerpoint/2010/main" val="2975439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7543815" cy="6419101"/>
          </a:xfrm>
          <a:prstGeom prst="rect">
            <a:avLst/>
          </a:prstGeom>
        </p:spPr>
      </p:pic>
    </p:spTree>
    <p:extLst>
      <p:ext uri="{BB962C8B-B14F-4D97-AF65-F5344CB8AC3E}">
        <p14:creationId xmlns:p14="http://schemas.microsoft.com/office/powerpoint/2010/main" val="384604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7543815" cy="6419101"/>
          </a:xfrm>
          <a:prstGeom prst="rect">
            <a:avLst/>
          </a:prstGeom>
        </p:spPr>
      </p:pic>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6051334"/>
            <a:ext cx="570514" cy="504684"/>
          </a:xfrm>
          <a:prstGeom prst="rect">
            <a:avLst/>
          </a:prstGeom>
        </p:spPr>
      </p:pic>
      <p:cxnSp>
        <p:nvCxnSpPr>
          <p:cNvPr id="5" name="Curved Connector 4"/>
          <p:cNvCxnSpPr/>
          <p:nvPr/>
        </p:nvCxnSpPr>
        <p:spPr>
          <a:xfrm rot="10800000">
            <a:off x="2915816" y="5013176"/>
            <a:ext cx="2304256" cy="1270215"/>
          </a:xfrm>
          <a:prstGeom prst="curvedConnector3">
            <a:avLst/>
          </a:prstGeom>
          <a:ln w="38100">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37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961890"/>
            <a:ext cx="5946660" cy="4934220"/>
          </a:xfrm>
          <a:prstGeom prst="rect">
            <a:avLst/>
          </a:prstGeom>
        </p:spPr>
      </p:pic>
      <p:sp>
        <p:nvSpPr>
          <p:cNvPr id="7" name="Title 3"/>
          <p:cNvSpPr txBox="1">
            <a:spLocks/>
          </p:cNvSpPr>
          <p:nvPr/>
        </p:nvSpPr>
        <p:spPr>
          <a:xfrm>
            <a:off x="323528" y="273049"/>
            <a:ext cx="2232249" cy="12483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GB" sz="2400" dirty="0" smtClean="0"/>
              <a:t>Ternary</a:t>
            </a:r>
          </a:p>
          <a:p>
            <a:pPr algn="ctr"/>
            <a:r>
              <a:rPr lang="en-GB" sz="2400" dirty="0" smtClean="0"/>
              <a:t>plots</a:t>
            </a:r>
            <a:endParaRPr lang="en-GB" sz="2400" dirty="0"/>
          </a:p>
        </p:txBody>
      </p:sp>
      <p:sp>
        <p:nvSpPr>
          <p:cNvPr id="8" name="Text Placeholder 5"/>
          <p:cNvSpPr>
            <a:spLocks noGrp="1"/>
          </p:cNvSpPr>
          <p:nvPr>
            <p:ph type="body" sz="half" idx="2"/>
          </p:nvPr>
        </p:nvSpPr>
        <p:spPr>
          <a:xfrm>
            <a:off x="323528" y="1435100"/>
            <a:ext cx="2232249" cy="5039384"/>
          </a:xfrm>
        </p:spPr>
        <p:txBody>
          <a:bodyPr>
            <a:normAutofit/>
          </a:bodyPr>
          <a:lstStyle/>
          <a:p>
            <a:pPr>
              <a:spcBef>
                <a:spcPts val="1200"/>
              </a:spcBef>
            </a:pPr>
            <a:r>
              <a:rPr lang="en-GB" sz="2000" dirty="0" smtClean="0"/>
              <a:t>Express relative proportions of three components in a 2D space—they are a simplex.  </a:t>
            </a:r>
          </a:p>
          <a:p>
            <a:pPr>
              <a:spcBef>
                <a:spcPts val="1200"/>
              </a:spcBef>
            </a:pPr>
            <a:r>
              <a:rPr lang="en-GB" sz="2000" dirty="0" smtClean="0"/>
              <a:t>Each vertex corresponds to a ‘pure’ end-member composition.</a:t>
            </a:r>
          </a:p>
          <a:p>
            <a:pPr>
              <a:spcBef>
                <a:spcPts val="1200"/>
              </a:spcBef>
            </a:pPr>
            <a:r>
              <a:rPr lang="en-GB" sz="2000" dirty="0" smtClean="0"/>
              <a:t>In the middle of the plot, the closer you are to a vertex, the greater the relative proportion of that component.</a:t>
            </a:r>
            <a:endParaRPr lang="en-GB" sz="2000" dirty="0"/>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2420888"/>
            <a:ext cx="570514" cy="504684"/>
          </a:xfrm>
          <a:prstGeom prst="rect">
            <a:avLst/>
          </a:prstGeom>
        </p:spPr>
      </p:pic>
    </p:spTree>
    <p:extLst>
      <p:ext uri="{BB962C8B-B14F-4D97-AF65-F5344CB8AC3E}">
        <p14:creationId xmlns:p14="http://schemas.microsoft.com/office/powerpoint/2010/main" val="856128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What is a </a:t>
            </a:r>
            <a:r>
              <a:rPr lang="en-GB" u="sng" dirty="0" smtClean="0"/>
              <a:t>domain</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845" y="1988840"/>
            <a:ext cx="6940310" cy="4611633"/>
          </a:xfrm>
          <a:prstGeom prst="rect">
            <a:avLst/>
          </a:prstGeom>
        </p:spPr>
      </p:pic>
      <p:sp>
        <p:nvSpPr>
          <p:cNvPr id="5" name="TextBox 4"/>
          <p:cNvSpPr txBox="1"/>
          <p:nvPr/>
        </p:nvSpPr>
        <p:spPr>
          <a:xfrm>
            <a:off x="395536" y="1340768"/>
            <a:ext cx="8064896" cy="461665"/>
          </a:xfrm>
          <a:prstGeom prst="rect">
            <a:avLst/>
          </a:prstGeom>
          <a:noFill/>
        </p:spPr>
        <p:txBody>
          <a:bodyPr wrap="square" rtlCol="0">
            <a:spAutoFit/>
          </a:bodyPr>
          <a:lstStyle/>
          <a:p>
            <a:pPr algn="ctr"/>
            <a:r>
              <a:rPr lang="en-GB" sz="2400" dirty="0" smtClean="0"/>
              <a:t>Domain: the set of values for which a variable is defined</a:t>
            </a:r>
            <a:endParaRPr lang="en-GB" sz="2400" dirty="0"/>
          </a:p>
        </p:txBody>
      </p:sp>
      <p:sp>
        <p:nvSpPr>
          <p:cNvPr id="3" name="TextBox 2"/>
          <p:cNvSpPr txBox="1"/>
          <p:nvPr/>
        </p:nvSpPr>
        <p:spPr>
          <a:xfrm>
            <a:off x="2915816" y="3068960"/>
            <a:ext cx="2088232" cy="461665"/>
          </a:xfrm>
          <a:prstGeom prst="rect">
            <a:avLst/>
          </a:prstGeom>
          <a:solidFill>
            <a:schemeClr val="bg1"/>
          </a:solidFill>
          <a:ln>
            <a:solidFill>
              <a:schemeClr val="dk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GB" sz="2400" dirty="0" smtClean="0"/>
              <a:t>Real numbers:</a:t>
            </a:r>
            <a:endParaRPr lang="en-GB" sz="2400" dirty="0"/>
          </a:p>
        </p:txBody>
      </p:sp>
    </p:spTree>
    <p:extLst>
      <p:ext uri="{BB962C8B-B14F-4D97-AF65-F5344CB8AC3E}">
        <p14:creationId xmlns:p14="http://schemas.microsoft.com/office/powerpoint/2010/main" val="3162003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457" y="961890"/>
            <a:ext cx="5809377" cy="4934220"/>
          </a:xfrm>
          <a:prstGeom prst="rect">
            <a:avLst/>
          </a:prstGeom>
        </p:spPr>
      </p:pic>
      <p:sp>
        <p:nvSpPr>
          <p:cNvPr id="7" name="Text Placeholder 5"/>
          <p:cNvSpPr>
            <a:spLocks noGrp="1"/>
          </p:cNvSpPr>
          <p:nvPr>
            <p:ph type="body" sz="half" idx="2"/>
          </p:nvPr>
        </p:nvSpPr>
        <p:spPr>
          <a:xfrm>
            <a:off x="323528" y="1435100"/>
            <a:ext cx="2232249" cy="5039384"/>
          </a:xfrm>
        </p:spPr>
        <p:txBody>
          <a:bodyPr>
            <a:normAutofit/>
          </a:bodyPr>
          <a:lstStyle/>
          <a:p>
            <a:r>
              <a:rPr lang="en-GB" sz="2000" dirty="0" smtClean="0"/>
              <a:t>Ternary plots do not need to plot the whole of compositional data space—you can zoom in to better display data.</a:t>
            </a:r>
            <a:endParaRPr lang="en-GB" sz="2000" dirty="0"/>
          </a:p>
        </p:txBody>
      </p:sp>
      <p:sp>
        <p:nvSpPr>
          <p:cNvPr id="8" name="Title 3"/>
          <p:cNvSpPr txBox="1">
            <a:spLocks/>
          </p:cNvSpPr>
          <p:nvPr/>
        </p:nvSpPr>
        <p:spPr>
          <a:xfrm>
            <a:off x="323528" y="273049"/>
            <a:ext cx="2232249" cy="12483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GB" sz="2400" dirty="0" smtClean="0"/>
              <a:t>Ternary</a:t>
            </a:r>
          </a:p>
          <a:p>
            <a:pPr algn="ctr"/>
            <a:r>
              <a:rPr lang="en-GB" sz="2400" dirty="0" smtClean="0"/>
              <a:t>plots</a:t>
            </a:r>
            <a:endParaRPr lang="en-GB" sz="2400" dirty="0"/>
          </a:p>
        </p:txBody>
      </p:sp>
    </p:spTree>
    <p:extLst>
      <p:ext uri="{BB962C8B-B14F-4D97-AF65-F5344CB8AC3E}">
        <p14:creationId xmlns:p14="http://schemas.microsoft.com/office/powerpoint/2010/main" val="1070849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737919"/>
            <a:ext cx="6458055" cy="5382162"/>
          </a:xfrm>
          <a:prstGeom prst="rect">
            <a:avLst/>
          </a:prstGeom>
        </p:spPr>
      </p:pic>
      <p:sp>
        <p:nvSpPr>
          <p:cNvPr id="7" name="Text Placeholder 5"/>
          <p:cNvSpPr>
            <a:spLocks noGrp="1"/>
          </p:cNvSpPr>
          <p:nvPr>
            <p:ph type="body" sz="half" idx="2"/>
          </p:nvPr>
        </p:nvSpPr>
        <p:spPr>
          <a:xfrm>
            <a:off x="323528" y="1435100"/>
            <a:ext cx="2232249" cy="5039384"/>
          </a:xfrm>
        </p:spPr>
        <p:txBody>
          <a:bodyPr>
            <a:normAutofit/>
          </a:bodyPr>
          <a:lstStyle/>
          <a:p>
            <a:r>
              <a:rPr lang="en-GB" sz="2000" dirty="0" smtClean="0"/>
              <a:t>To visualize more than three components and stay on a (2D) page or screen, you can link multiple ternary plots together along their edges.</a:t>
            </a:r>
            <a:endParaRPr lang="en-GB" sz="2000" dirty="0"/>
          </a:p>
        </p:txBody>
      </p:sp>
      <p:sp>
        <p:nvSpPr>
          <p:cNvPr id="8" name="Title 3"/>
          <p:cNvSpPr txBox="1">
            <a:spLocks/>
          </p:cNvSpPr>
          <p:nvPr/>
        </p:nvSpPr>
        <p:spPr>
          <a:xfrm>
            <a:off x="323528" y="273049"/>
            <a:ext cx="2232249" cy="12483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GB" sz="2400" dirty="0" smtClean="0"/>
              <a:t>(Quad-) Ternary</a:t>
            </a:r>
          </a:p>
          <a:p>
            <a:pPr algn="ctr"/>
            <a:r>
              <a:rPr lang="en-GB" sz="2400" dirty="0" smtClean="0"/>
              <a:t>Plots(?)</a:t>
            </a:r>
            <a:endParaRPr lang="en-GB" sz="2400" dirty="0"/>
          </a:p>
        </p:txBody>
      </p:sp>
    </p:spTree>
    <p:extLst>
      <p:ext uri="{BB962C8B-B14F-4D97-AF65-F5344CB8AC3E}">
        <p14:creationId xmlns:p14="http://schemas.microsoft.com/office/powerpoint/2010/main" val="588325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Compositional data presents unique problems.</a:t>
            </a:r>
            <a:endParaRPr lang="en-GB" dirty="0"/>
          </a:p>
        </p:txBody>
      </p:sp>
      <p:sp>
        <p:nvSpPr>
          <p:cNvPr id="6" name="Content Placeholder 5"/>
          <p:cNvSpPr>
            <a:spLocks noGrp="1"/>
          </p:cNvSpPr>
          <p:nvPr>
            <p:ph idx="1"/>
          </p:nvPr>
        </p:nvSpPr>
        <p:spPr/>
        <p:txBody>
          <a:bodyPr/>
          <a:lstStyle/>
          <a:p>
            <a:r>
              <a:rPr lang="en-GB" dirty="0" smtClean="0"/>
              <a:t>Because we recognize the compositional nature of our geochemical and geological datasets, we usually perform some kind of normalization when reporting data and performing statistical analysis.</a:t>
            </a:r>
          </a:p>
          <a:p>
            <a:pPr lvl="1"/>
            <a:r>
              <a:rPr lang="en-GB" dirty="0" smtClean="0">
                <a:solidFill>
                  <a:schemeClr val="bg1"/>
                </a:solidFill>
              </a:rPr>
              <a:t>Weight % oxides, isotope ratios, deviations from a standard expressed in </a:t>
            </a:r>
            <a:r>
              <a:rPr lang="el-GR" dirty="0" smtClean="0">
                <a:solidFill>
                  <a:schemeClr val="bg1"/>
                </a:solidFill>
              </a:rPr>
              <a:t>δ</a:t>
            </a:r>
            <a:r>
              <a:rPr lang="en-GB" dirty="0" smtClean="0">
                <a:solidFill>
                  <a:schemeClr val="bg1"/>
                </a:solidFill>
              </a:rPr>
              <a:t> or </a:t>
            </a:r>
            <a:r>
              <a:rPr lang="el-GR" dirty="0" smtClean="0">
                <a:solidFill>
                  <a:schemeClr val="bg1"/>
                </a:solidFill>
              </a:rPr>
              <a:t>ε</a:t>
            </a:r>
            <a:r>
              <a:rPr lang="en-GB" dirty="0" smtClean="0">
                <a:solidFill>
                  <a:schemeClr val="bg1"/>
                </a:solidFill>
              </a:rPr>
              <a:t> notation</a:t>
            </a:r>
            <a:endParaRPr lang="en-GB" dirty="0">
              <a:solidFill>
                <a:schemeClr val="bg1"/>
              </a:solidFill>
            </a:endParaRPr>
          </a:p>
        </p:txBody>
      </p:sp>
    </p:spTree>
    <p:extLst>
      <p:ext uri="{BB962C8B-B14F-4D97-AF65-F5344CB8AC3E}">
        <p14:creationId xmlns:p14="http://schemas.microsoft.com/office/powerpoint/2010/main" val="3403136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Compositional data presents unique problems.</a:t>
            </a:r>
            <a:endParaRPr lang="en-GB" dirty="0"/>
          </a:p>
        </p:txBody>
      </p:sp>
      <p:sp>
        <p:nvSpPr>
          <p:cNvPr id="6" name="Content Placeholder 5"/>
          <p:cNvSpPr>
            <a:spLocks noGrp="1"/>
          </p:cNvSpPr>
          <p:nvPr>
            <p:ph idx="1"/>
          </p:nvPr>
        </p:nvSpPr>
        <p:spPr/>
        <p:txBody>
          <a:bodyPr/>
          <a:lstStyle/>
          <a:p>
            <a:r>
              <a:rPr lang="en-GB" dirty="0" smtClean="0"/>
              <a:t>Because we recognize the compositional nature of our geochemical and geological datasets, we usually perform some kind of normalization when reporting data and performing statistical analysis.</a:t>
            </a:r>
          </a:p>
          <a:p>
            <a:pPr lvl="1"/>
            <a:r>
              <a:rPr lang="en-GB" dirty="0" smtClean="0"/>
              <a:t>Weight % oxides, isotope ratios, deviations from a standard expressed in </a:t>
            </a:r>
            <a:r>
              <a:rPr lang="el-GR" dirty="0" smtClean="0"/>
              <a:t>δ</a:t>
            </a:r>
            <a:r>
              <a:rPr lang="en-GB" dirty="0" smtClean="0"/>
              <a:t> or </a:t>
            </a:r>
            <a:r>
              <a:rPr lang="el-GR" dirty="0" smtClean="0"/>
              <a:t>ε</a:t>
            </a:r>
            <a:r>
              <a:rPr lang="en-GB" dirty="0" smtClean="0"/>
              <a:t> notation</a:t>
            </a:r>
            <a:endParaRPr lang="en-GB" dirty="0"/>
          </a:p>
        </p:txBody>
      </p:sp>
    </p:spTree>
    <p:extLst>
      <p:ext uri="{BB962C8B-B14F-4D97-AF65-F5344CB8AC3E}">
        <p14:creationId xmlns:p14="http://schemas.microsoft.com/office/powerpoint/2010/main" val="3171992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However, all of these approaches have drawbacks when you go to evaluate a mean and standard deviation/error/covariance matrix.</a:t>
            </a:r>
            <a:endParaRPr lang="en-GB" dirty="0"/>
          </a:p>
        </p:txBody>
      </p:sp>
      <p:sp>
        <p:nvSpPr>
          <p:cNvPr id="4" name="Title 4"/>
          <p:cNvSpPr>
            <a:spLocks noGrp="1"/>
          </p:cNvSpPr>
          <p:nvPr>
            <p:ph type="title"/>
          </p:nvPr>
        </p:nvSpPr>
        <p:spPr/>
        <p:txBody>
          <a:bodyPr>
            <a:normAutofit fontScale="90000"/>
          </a:bodyPr>
          <a:lstStyle/>
          <a:p>
            <a:r>
              <a:rPr lang="en-GB" dirty="0" smtClean="0"/>
              <a:t>Compositional data presents unique problems.</a:t>
            </a:r>
            <a:endParaRPr lang="en-GB" dirty="0"/>
          </a:p>
        </p:txBody>
      </p:sp>
    </p:spTree>
    <p:extLst>
      <p:ext uri="{BB962C8B-B14F-4D97-AF65-F5344CB8AC3E}">
        <p14:creationId xmlns:p14="http://schemas.microsoft.com/office/powerpoint/2010/main" val="1614521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test data: isotope ratios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60050258"/>
              </p:ext>
            </p:extLst>
          </p:nvPr>
        </p:nvGraphicFramePr>
        <p:xfrm>
          <a:off x="2" y="1628791"/>
          <a:ext cx="9036492" cy="4400550"/>
        </p:xfrm>
        <a:graphic>
          <a:graphicData uri="http://schemas.openxmlformats.org/drawingml/2006/table">
            <a:tbl>
              <a:tblPr>
                <a:tableStyleId>{5C22544A-7EE6-4342-B048-85BDC9FD1C3A}</a:tableStyleId>
              </a:tblPr>
              <a:tblGrid>
                <a:gridCol w="1111044"/>
                <a:gridCol w="1111044"/>
                <a:gridCol w="1111044"/>
                <a:gridCol w="1244369"/>
                <a:gridCol w="1111044"/>
                <a:gridCol w="1244369"/>
                <a:gridCol w="1051789"/>
                <a:gridCol w="1051789"/>
              </a:tblGrid>
              <a:tr h="288033">
                <a:tc>
                  <a:txBody>
                    <a:bodyPr/>
                    <a:lstStyle/>
                    <a:p>
                      <a:pPr algn="ctr" fontAlgn="b"/>
                      <a:r>
                        <a:rPr lang="en-GB" sz="2000" u="none" strike="noStrike" dirty="0">
                          <a:effectLst/>
                        </a:rPr>
                        <a:t>A</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a:effectLst/>
                        </a:rPr>
                        <a:t>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t>
                      </a:r>
                      <a:endParaRPr lang="en-GB" sz="2000" b="0" i="0" u="none" strike="noStrike">
                        <a:solidFill>
                          <a:srgbClr val="000000"/>
                        </a:solidFill>
                        <a:effectLst/>
                        <a:latin typeface="Calibri"/>
                      </a:endParaRPr>
                    </a:p>
                  </a:txBody>
                  <a:tcPr marL="9525" marR="9525" marT="9525" marB="0" anchor="b"/>
                </a:tc>
                <a:tc>
                  <a:txBody>
                    <a:bodyPr/>
                    <a:lstStyle/>
                    <a:p>
                      <a:pPr algn="ctr" fontAlgn="b"/>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B/A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A/B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B/C</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dirty="0">
                          <a:effectLst/>
                        </a:rPr>
                        <a:t>3.8816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2.2237</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3.5034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0.5729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0.9026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1.7456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0.6347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3.4189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3.6334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4.4136</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1.0627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1.2909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0.9410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0.8232</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1.8736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3.4878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6.2357</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1.8615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3.3282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0.5372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0.5593</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2.7661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8.5963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4.0573</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3.1077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1.4668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0.3218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2.1187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2.7887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3.5317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7.1290</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1.2664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2.5564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0.7896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0.4954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2.2993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6.8411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1.0218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2.9753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0.9786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0.3434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6.9564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8.9176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1.8384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1.2819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0.2643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0.7801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4.8507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1.9362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7.4160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2.3421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3.8302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1.2096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0.2611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3.1664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2.3554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2.7637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1.5140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1.1733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0.6605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1.2903</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2.1014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1.8837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3.3307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0.8964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1.5850</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1.1156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0.5656</a:t>
                      </a:r>
                      <a:endParaRPr lang="en-GB" sz="2000" b="0" i="0" u="none" strike="noStrike">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868857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test data: isotope ratios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55520418"/>
              </p:ext>
            </p:extLst>
          </p:nvPr>
        </p:nvGraphicFramePr>
        <p:xfrm>
          <a:off x="2" y="1628791"/>
          <a:ext cx="9036492" cy="4400550"/>
        </p:xfrm>
        <a:graphic>
          <a:graphicData uri="http://schemas.openxmlformats.org/drawingml/2006/table">
            <a:tbl>
              <a:tblPr>
                <a:tableStyleId>{5C22544A-7EE6-4342-B048-85BDC9FD1C3A}</a:tableStyleId>
              </a:tblPr>
              <a:tblGrid>
                <a:gridCol w="1111044"/>
                <a:gridCol w="1111044"/>
                <a:gridCol w="1111044"/>
                <a:gridCol w="1244369"/>
                <a:gridCol w="1111044"/>
                <a:gridCol w="1244369"/>
                <a:gridCol w="1051789"/>
                <a:gridCol w="1051789"/>
              </a:tblGrid>
              <a:tr h="288033">
                <a:tc>
                  <a:txBody>
                    <a:bodyPr/>
                    <a:lstStyle/>
                    <a:p>
                      <a:pPr algn="ctr" fontAlgn="b"/>
                      <a:r>
                        <a:rPr lang="en-GB" sz="2000" u="none" strike="noStrike" dirty="0">
                          <a:effectLst/>
                        </a:rPr>
                        <a:t>A</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a:effectLst/>
                        </a:rPr>
                        <a:t>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t>
                      </a:r>
                      <a:endParaRPr lang="en-GB" sz="2000" b="0" i="0" u="none" strike="noStrike">
                        <a:solidFill>
                          <a:srgbClr val="000000"/>
                        </a:solidFill>
                        <a:effectLst/>
                        <a:latin typeface="Calibri"/>
                      </a:endParaRPr>
                    </a:p>
                  </a:txBody>
                  <a:tcPr marL="9525" marR="9525" marT="9525" marB="0" anchor="b"/>
                </a:tc>
                <a:tc>
                  <a:txBody>
                    <a:bodyPr/>
                    <a:lstStyle/>
                    <a:p>
                      <a:pPr algn="ctr" fontAlgn="b"/>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B/A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A/B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B/C</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dirty="0">
                          <a:effectLst/>
                        </a:rPr>
                        <a:t>3.8816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2.2237</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3.5034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0.5729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0.9026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1.7456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0.6347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3.4189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3.6334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4.4136</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1.0627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1.2909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0.9410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0.8232</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1.8736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3.4878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6.2357</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1.8615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3.3282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0.5372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0.5593</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2.7661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8.5963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4.0573</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3.1077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1.4668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0.3218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2.1187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2.7887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3.5317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7.1290</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1.2664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2.5564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0.7896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0.4954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2.2993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6.8411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1.0218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2.9753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0.9786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0.3434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6.9564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8.9176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1.8384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1.2819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0.2643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0.7801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4.8507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1.9362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7.4160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2.3421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3.8302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1.2096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0.2611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3.1664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2.3554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2.7637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1.5140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1.1733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0.6605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1.2903</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2.1014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1.8837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3.3307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0.8964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1.5850</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1.1156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0.5656</a:t>
                      </a:r>
                      <a:endParaRPr lang="en-GB" sz="2000" b="0" i="0" u="none" strike="noStrike">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smtClean="0">
                          <a:effectLst/>
                        </a:rPr>
                        <a:t>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smtClean="0">
                          <a:effectLst/>
                        </a:rPr>
                        <a:t>1.6416</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smtClean="0">
                          <a:effectLst/>
                        </a:rPr>
                        <a:t>1.6752</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smtClean="0">
                          <a:effectLst/>
                        </a:rPr>
                        <a:t>0.8131</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smtClean="0">
                          <a:effectLst/>
                        </a:rPr>
                        <a:t>1.4848</a:t>
                      </a:r>
                      <a:endParaRPr lang="en-GB" sz="2000" b="1" i="0" u="none" strike="noStrike" dirty="0">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700027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test data: isotope ratios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72845571"/>
              </p:ext>
            </p:extLst>
          </p:nvPr>
        </p:nvGraphicFramePr>
        <p:xfrm>
          <a:off x="2" y="1628791"/>
          <a:ext cx="9036492" cy="4400550"/>
        </p:xfrm>
        <a:graphic>
          <a:graphicData uri="http://schemas.openxmlformats.org/drawingml/2006/table">
            <a:tbl>
              <a:tblPr>
                <a:tableStyleId>{5C22544A-7EE6-4342-B048-85BDC9FD1C3A}</a:tableStyleId>
              </a:tblPr>
              <a:tblGrid>
                <a:gridCol w="1111044"/>
                <a:gridCol w="1111044"/>
                <a:gridCol w="1111044"/>
                <a:gridCol w="1244369"/>
                <a:gridCol w="1111044"/>
                <a:gridCol w="1244369"/>
                <a:gridCol w="1051789"/>
                <a:gridCol w="1051789"/>
              </a:tblGrid>
              <a:tr h="288033">
                <a:tc>
                  <a:txBody>
                    <a:bodyPr/>
                    <a:lstStyle/>
                    <a:p>
                      <a:pPr algn="ctr" fontAlgn="b"/>
                      <a:r>
                        <a:rPr lang="en-GB" sz="2000" u="none" strike="noStrike" dirty="0">
                          <a:effectLst/>
                        </a:rPr>
                        <a:t>A</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a:effectLst/>
                        </a:rPr>
                        <a:t>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t>
                      </a:r>
                      <a:endParaRPr lang="en-GB" sz="2000" b="0" i="0" u="none" strike="noStrike">
                        <a:solidFill>
                          <a:srgbClr val="000000"/>
                        </a:solidFill>
                        <a:effectLst/>
                        <a:latin typeface="Calibri"/>
                      </a:endParaRPr>
                    </a:p>
                  </a:txBody>
                  <a:tcPr marL="9525" marR="9525" marT="9525" marB="0" anchor="b"/>
                </a:tc>
                <a:tc>
                  <a:txBody>
                    <a:bodyPr/>
                    <a:lstStyle/>
                    <a:p>
                      <a:pPr algn="ctr" fontAlgn="b"/>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B/A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A/B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B/C</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dirty="0">
                          <a:effectLst/>
                        </a:rPr>
                        <a:t>3.8816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2.2237</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3.5034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0.5729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0.9026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1.7456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0.6347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3.4189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3.6334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4.4136</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1.0627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1.2909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0.9410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0.8232</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1.8736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3.4878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6.2357</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1.8615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3.3282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0.5372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0.5593</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2.7661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8.5963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4.0573</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3.1077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1.4668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0.3218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2.1187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2.7887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3.5317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7.1290</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1.2664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2.5564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0.7896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0.4954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2.2993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6.8411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1.0218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2.9753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0.9786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0.3434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6.9564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8.9176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1.8384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1.2819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0.2643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0.7801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4.8507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1.9362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7.4160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2.3421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3.8302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1.2096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0.2611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3.1664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2.3554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2.7637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1.5140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1.1733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0.6605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1.2903</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2.1014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1.8837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3.3307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0.8964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1.5850</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1.1156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0.5656</a:t>
                      </a:r>
                      <a:endParaRPr lang="en-GB" sz="2000" b="0" i="0" u="none" strike="noStrike">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1.6416</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1.6752</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0.8131</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1.4848</a:t>
                      </a:r>
                      <a:endParaRPr lang="en-GB" sz="2000" b="1" i="0" u="none" strike="noStrike" dirty="0">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1/(B/A):</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1.2299</a:t>
                      </a:r>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700027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test data: isotope ratios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125710505"/>
              </p:ext>
            </p:extLst>
          </p:nvPr>
        </p:nvGraphicFramePr>
        <p:xfrm>
          <a:off x="2" y="1628791"/>
          <a:ext cx="9036492" cy="4400550"/>
        </p:xfrm>
        <a:graphic>
          <a:graphicData uri="http://schemas.openxmlformats.org/drawingml/2006/table">
            <a:tbl>
              <a:tblPr>
                <a:tableStyleId>{5C22544A-7EE6-4342-B048-85BDC9FD1C3A}</a:tableStyleId>
              </a:tblPr>
              <a:tblGrid>
                <a:gridCol w="1111044"/>
                <a:gridCol w="1111044"/>
                <a:gridCol w="1111044"/>
                <a:gridCol w="1244369"/>
                <a:gridCol w="1111044"/>
                <a:gridCol w="1244369"/>
                <a:gridCol w="1051789"/>
                <a:gridCol w="1051789"/>
              </a:tblGrid>
              <a:tr h="288033">
                <a:tc>
                  <a:txBody>
                    <a:bodyPr/>
                    <a:lstStyle/>
                    <a:p>
                      <a:pPr algn="ctr" fontAlgn="b"/>
                      <a:r>
                        <a:rPr lang="en-GB" sz="2000" u="none" strike="noStrike" dirty="0">
                          <a:effectLst/>
                        </a:rPr>
                        <a:t>A</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a:effectLst/>
                        </a:rPr>
                        <a:t>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t>
                      </a:r>
                      <a:endParaRPr lang="en-GB" sz="2000" b="0" i="0" u="none" strike="noStrike">
                        <a:solidFill>
                          <a:srgbClr val="000000"/>
                        </a:solidFill>
                        <a:effectLst/>
                        <a:latin typeface="Calibri"/>
                      </a:endParaRPr>
                    </a:p>
                  </a:txBody>
                  <a:tcPr marL="9525" marR="9525" marT="9525" marB="0" anchor="b"/>
                </a:tc>
                <a:tc>
                  <a:txBody>
                    <a:bodyPr/>
                    <a:lstStyle/>
                    <a:p>
                      <a:pPr algn="ctr" fontAlgn="b"/>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B/A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A/B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B/C</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dirty="0">
                          <a:effectLst/>
                        </a:rPr>
                        <a:t>3.8816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2.2237</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3.5034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0.5729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0.9026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1.7456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0.6347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3.4189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3.6334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4.4136</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1.0627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1.2909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0.9410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0.8232</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1.8736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3.4878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6.2357</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1.8615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3.3282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0.5372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0.5593</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2.7661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8.5963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4.0573</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3.1077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1.4668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0.3218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2.1187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2.7887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3.5317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7.1290</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1.2664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2.5564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0.7896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0.4954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2.2993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6.8411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1.0218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2.9753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0.9786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0.3434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6.9564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8.9176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1.8384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1.2819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0.2643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0.7801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4.8507</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1.9362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7.4160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2.3421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3.8302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1.2096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0.2611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3.1664</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2.3554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2.7637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1.5140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1.1733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0.6605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1.2903</a:t>
                      </a:r>
                      <a:endParaRPr lang="en-GB" sz="2000" b="0" i="0" u="none" strike="noStrike">
                        <a:solidFill>
                          <a:srgbClr val="000000"/>
                        </a:solidFill>
                        <a:effectLst/>
                        <a:latin typeface="Calibri"/>
                      </a:endParaRPr>
                    </a:p>
                  </a:txBody>
                  <a:tcPr marL="9525" marR="9525" marT="9525" marB="0" anchor="b"/>
                </a:tc>
              </a:tr>
              <a:tr h="288033">
                <a:tc>
                  <a:txBody>
                    <a:bodyPr/>
                    <a:lstStyle/>
                    <a:p>
                      <a:pPr algn="r" fontAlgn="b"/>
                      <a:r>
                        <a:rPr lang="en-GB" sz="2000" u="none" strike="noStrike">
                          <a:effectLst/>
                        </a:rPr>
                        <a:t>2.1014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1.8837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3.3307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0.8964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1.5850</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1.1156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0.5656</a:t>
                      </a:r>
                      <a:endParaRPr lang="en-GB" sz="2000" b="0" i="0" u="none" strike="noStrike">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1.6416</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1.6752</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0.8131</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1.4848</a:t>
                      </a:r>
                      <a:endParaRPr lang="en-GB" sz="2000" b="1" i="0" u="none" strike="noStrike" dirty="0">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1/(B/A):</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1.2299</a:t>
                      </a:r>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r>
              <a:tr h="288033">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(B/A)/(C/A)</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smtClean="0">
                          <a:effectLst/>
                        </a:rPr>
                        <a:t>0.9799</a:t>
                      </a:r>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526875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t>Simple test data: log-ratios: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021661313"/>
              </p:ext>
            </p:extLst>
          </p:nvPr>
        </p:nvGraphicFramePr>
        <p:xfrm>
          <a:off x="2" y="836712"/>
          <a:ext cx="9036494" cy="5904662"/>
        </p:xfrm>
        <a:graphic>
          <a:graphicData uri="http://schemas.openxmlformats.org/drawingml/2006/table">
            <a:tbl>
              <a:tblPr>
                <a:tableStyleId>{5C22544A-7EE6-4342-B048-85BDC9FD1C3A}</a:tableStyleId>
              </a:tblPr>
              <a:tblGrid>
                <a:gridCol w="1096662"/>
                <a:gridCol w="1096662"/>
                <a:gridCol w="1096662"/>
                <a:gridCol w="1345238"/>
                <a:gridCol w="1096662"/>
                <a:gridCol w="1228262"/>
                <a:gridCol w="1038173"/>
                <a:gridCol w="1038173"/>
              </a:tblGrid>
              <a:tr h="328590">
                <a:tc>
                  <a:txBody>
                    <a:bodyPr/>
                    <a:lstStyle/>
                    <a:p>
                      <a:pPr algn="ctr" fontAlgn="b"/>
                      <a:r>
                        <a:rPr lang="en-GB" sz="2000" u="none" strike="noStrike" dirty="0">
                          <a:effectLst/>
                        </a:rPr>
                        <a:t>A</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a:effectLst/>
                        </a:rPr>
                        <a:t>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t>
                      </a:r>
                      <a:endParaRPr lang="en-GB" sz="2000" b="0" i="0" u="none" strike="noStrike">
                        <a:solidFill>
                          <a:srgbClr val="000000"/>
                        </a:solidFill>
                        <a:effectLst/>
                        <a:latin typeface="Calibri"/>
                      </a:endParaRPr>
                    </a:p>
                  </a:txBody>
                  <a:tcPr marL="9525" marR="9525" marT="9525" marB="0" anchor="b"/>
                </a:tc>
                <a:tc>
                  <a:txBody>
                    <a:bodyPr/>
                    <a:lstStyle/>
                    <a:p>
                      <a:pPr algn="ctr" fontAlgn="b"/>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log(B/A)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log(C/A)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log(A/B)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log(B/C)</a:t>
                      </a:r>
                      <a:endParaRPr lang="en-GB" sz="2000" b="0" i="0" u="none" strike="noStrike">
                        <a:solidFill>
                          <a:srgbClr val="000000"/>
                        </a:solidFill>
                        <a:effectLst/>
                        <a:latin typeface="Calibri"/>
                      </a:endParaRPr>
                    </a:p>
                  </a:txBody>
                  <a:tcPr marL="9525" marR="9525" marT="9525" marB="0" anchor="b"/>
                </a:tc>
              </a:tr>
              <a:tr h="328590">
                <a:tc>
                  <a:txBody>
                    <a:bodyPr/>
                    <a:lstStyle/>
                    <a:p>
                      <a:pPr algn="r" fontAlgn="b"/>
                      <a:r>
                        <a:rPr lang="en-GB" sz="2000" u="none" strike="noStrike" dirty="0">
                          <a:effectLst/>
                        </a:rPr>
                        <a:t>3.8816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2.2237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3.5034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-0.5571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-0.1025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0.5571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-0.4546</a:t>
                      </a:r>
                      <a:endParaRPr lang="en-GB" sz="2000" b="0" i="0" u="none" strike="noStrike">
                        <a:solidFill>
                          <a:srgbClr val="000000"/>
                        </a:solidFill>
                        <a:effectLst/>
                        <a:latin typeface="Calibri"/>
                      </a:endParaRPr>
                    </a:p>
                  </a:txBody>
                  <a:tcPr marL="9525" marR="9525" marT="9525" marB="0" anchor="b"/>
                </a:tc>
              </a:tr>
              <a:tr h="328590">
                <a:tc>
                  <a:txBody>
                    <a:bodyPr/>
                    <a:lstStyle/>
                    <a:p>
                      <a:pPr algn="r" fontAlgn="b"/>
                      <a:r>
                        <a:rPr lang="en-GB" sz="2000" u="none" strike="noStrike">
                          <a:effectLst/>
                        </a:rPr>
                        <a:t>3.4189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3.6334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4.4136</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-0.1945</a:t>
                      </a:r>
                      <a:endParaRPr lang="en-GB" sz="2000" b="0" i="0" u="none" strike="noStrike">
                        <a:solidFill>
                          <a:srgbClr val="000000"/>
                        </a:solidFill>
                        <a:effectLst/>
                        <a:latin typeface="Calibri"/>
                      </a:endParaRPr>
                    </a:p>
                  </a:txBody>
                  <a:tcPr marL="9525" marR="9525" marT="9525" marB="0" anchor="b"/>
                </a:tc>
              </a:tr>
              <a:tr h="328590">
                <a:tc>
                  <a:txBody>
                    <a:bodyPr/>
                    <a:lstStyle/>
                    <a:p>
                      <a:pPr algn="r" fontAlgn="b"/>
                      <a:r>
                        <a:rPr lang="en-GB" sz="2000" u="none" strike="noStrike">
                          <a:effectLst/>
                        </a:rPr>
                        <a:t>1.8736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3.4878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6.2357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0.6214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1.2024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-0.6214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-0.5810</a:t>
                      </a:r>
                      <a:endParaRPr lang="en-GB" sz="2000" b="0" i="0" u="none" strike="noStrike">
                        <a:solidFill>
                          <a:srgbClr val="000000"/>
                        </a:solidFill>
                        <a:effectLst/>
                        <a:latin typeface="Calibri"/>
                      </a:endParaRPr>
                    </a:p>
                  </a:txBody>
                  <a:tcPr marL="9525" marR="9525" marT="9525" marB="0" anchor="b"/>
                </a:tc>
              </a:tr>
              <a:tr h="328590">
                <a:tc>
                  <a:txBody>
                    <a:bodyPr/>
                    <a:lstStyle/>
                    <a:p>
                      <a:pPr algn="r" fontAlgn="b"/>
                      <a:r>
                        <a:rPr lang="en-GB" sz="2000" u="none" strike="noStrike">
                          <a:effectLst/>
                        </a:rPr>
                        <a:t>2.7661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8.5963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4.0573</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1.1339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0.3831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-1.1339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0.7508</a:t>
                      </a:r>
                      <a:endParaRPr lang="en-GB" sz="2000" b="0" i="0" u="none" strike="noStrike">
                        <a:solidFill>
                          <a:srgbClr val="000000"/>
                        </a:solidFill>
                        <a:effectLst/>
                        <a:latin typeface="Calibri"/>
                      </a:endParaRPr>
                    </a:p>
                  </a:txBody>
                  <a:tcPr marL="9525" marR="9525" marT="9525" marB="0" anchor="b"/>
                </a:tc>
              </a:tr>
              <a:tr h="328590">
                <a:tc>
                  <a:txBody>
                    <a:bodyPr/>
                    <a:lstStyle/>
                    <a:p>
                      <a:pPr algn="r" fontAlgn="b"/>
                      <a:r>
                        <a:rPr lang="en-GB" sz="2000" u="none" strike="noStrike">
                          <a:effectLst/>
                        </a:rPr>
                        <a:t>2.7887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3.5317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7.1290</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0.9386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-0.7024</a:t>
                      </a:r>
                      <a:endParaRPr lang="en-GB" sz="2000" b="0" i="0" u="none" strike="noStrike">
                        <a:solidFill>
                          <a:srgbClr val="000000"/>
                        </a:solidFill>
                        <a:effectLst/>
                        <a:latin typeface="Calibri"/>
                      </a:endParaRPr>
                    </a:p>
                  </a:txBody>
                  <a:tcPr marL="9525" marR="9525" marT="9525" marB="0" anchor="b"/>
                </a:tc>
              </a:tr>
              <a:tr h="328590">
                <a:tc>
                  <a:txBody>
                    <a:bodyPr/>
                    <a:lstStyle/>
                    <a:p>
                      <a:pPr algn="r" fontAlgn="b"/>
                      <a:r>
                        <a:rPr lang="en-GB" sz="2000" u="none" strike="noStrike">
                          <a:effectLst/>
                        </a:rPr>
                        <a:t>2.2993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6.8411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0.0216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1.0903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-0.0216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-1.0687</a:t>
                      </a:r>
                      <a:endParaRPr lang="en-GB" sz="2000" b="0" i="0" u="none" strike="noStrike">
                        <a:solidFill>
                          <a:srgbClr val="000000"/>
                        </a:solidFill>
                        <a:effectLst/>
                        <a:latin typeface="Calibri"/>
                      </a:endParaRPr>
                    </a:p>
                  </a:txBody>
                  <a:tcPr marL="9525" marR="9525" marT="9525" marB="0" anchor="b"/>
                </a:tc>
              </a:tr>
              <a:tr h="328590">
                <a:tc>
                  <a:txBody>
                    <a:bodyPr/>
                    <a:lstStyle/>
                    <a:p>
                      <a:pPr algn="r" fontAlgn="b"/>
                      <a:r>
                        <a:rPr lang="en-GB" sz="2000" u="none" strike="noStrike">
                          <a:effectLst/>
                        </a:rPr>
                        <a:t>6.9564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8.9176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1.8384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0.2484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-1.3308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-0.2484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1.5791</a:t>
                      </a:r>
                      <a:endParaRPr lang="en-GB" sz="2000" b="0" i="0" u="none" strike="noStrike">
                        <a:solidFill>
                          <a:srgbClr val="000000"/>
                        </a:solidFill>
                        <a:effectLst/>
                        <a:latin typeface="Calibri"/>
                      </a:endParaRPr>
                    </a:p>
                  </a:txBody>
                  <a:tcPr marL="9525" marR="9525" marT="9525" marB="0" anchor="b"/>
                </a:tc>
              </a:tr>
              <a:tr h="328590">
                <a:tc>
                  <a:txBody>
                    <a:bodyPr/>
                    <a:lstStyle/>
                    <a:p>
                      <a:pPr algn="r" fontAlgn="b"/>
                      <a:r>
                        <a:rPr lang="en-GB" sz="2000" u="none" strike="noStrike">
                          <a:effectLst/>
                        </a:rPr>
                        <a:t>1.9362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7.4160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2.3421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1.3429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0.1903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-1.3429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1.1526</a:t>
                      </a:r>
                      <a:endParaRPr lang="en-GB" sz="2000" b="0" i="0" u="none" strike="noStrike">
                        <a:solidFill>
                          <a:srgbClr val="000000"/>
                        </a:solidFill>
                        <a:effectLst/>
                        <a:latin typeface="Calibri"/>
                      </a:endParaRPr>
                    </a:p>
                  </a:txBody>
                  <a:tcPr marL="9525" marR="9525" marT="9525" marB="0" anchor="b"/>
                </a:tc>
              </a:tr>
              <a:tr h="328590">
                <a:tc>
                  <a:txBody>
                    <a:bodyPr/>
                    <a:lstStyle/>
                    <a:p>
                      <a:pPr algn="r" fontAlgn="b"/>
                      <a:r>
                        <a:rPr lang="en-GB" sz="2000" u="none" strike="noStrike">
                          <a:effectLst/>
                        </a:rPr>
                        <a:t>2.3554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2.7637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0.4148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0.1599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-0.4148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0.2549</a:t>
                      </a:r>
                      <a:endParaRPr lang="en-GB" sz="2000" b="0" i="0" u="none" strike="noStrike">
                        <a:solidFill>
                          <a:srgbClr val="000000"/>
                        </a:solidFill>
                        <a:effectLst/>
                        <a:latin typeface="Calibri"/>
                      </a:endParaRPr>
                    </a:p>
                  </a:txBody>
                  <a:tcPr marL="9525" marR="9525" marT="9525" marB="0" anchor="b"/>
                </a:tc>
              </a:tr>
              <a:tr h="328590">
                <a:tc>
                  <a:txBody>
                    <a:bodyPr/>
                    <a:lstStyle/>
                    <a:p>
                      <a:pPr algn="r" fontAlgn="b"/>
                      <a:r>
                        <a:rPr lang="en-GB" sz="2000" u="none" strike="noStrike">
                          <a:effectLst/>
                        </a:rPr>
                        <a:t>2.1014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1.8837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3.3307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-0.1094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0.4606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0.1094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-0.5699</a:t>
                      </a:r>
                      <a:endParaRPr lang="en-GB" sz="2000" b="0" i="0" u="none" strike="noStrike">
                        <a:solidFill>
                          <a:srgbClr val="000000"/>
                        </a:solidFill>
                        <a:effectLst/>
                        <a:latin typeface="Calibri"/>
                      </a:endParaRPr>
                    </a:p>
                  </a:txBody>
                  <a:tcPr marL="9525" marR="9525" marT="9525" marB="0" anchor="b"/>
                </a:tc>
              </a:tr>
              <a:tr h="647222">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ctr"/>
                </a:tc>
                <a:tc>
                  <a:txBody>
                    <a:bodyPr/>
                    <a:lstStyle/>
                    <a:p>
                      <a:pPr algn="r" fontAlgn="b"/>
                      <a:endParaRPr lang="en-GB" sz="2000" b="1" i="0" u="none" strike="noStrike" dirty="0">
                        <a:solidFill>
                          <a:srgbClr val="000000"/>
                        </a:solidFill>
                        <a:effectLst/>
                        <a:latin typeface="Calibri"/>
                      </a:endParaRPr>
                    </a:p>
                  </a:txBody>
                  <a:tcPr marL="9525" marR="9525" marT="9525" marB="0" anchor="ctr"/>
                </a:tc>
                <a:tc>
                  <a:txBody>
                    <a:bodyPr/>
                    <a:lstStyle/>
                    <a:p>
                      <a:pPr algn="r" fontAlgn="b"/>
                      <a:endParaRPr lang="en-GB" sz="2000" b="1" i="0" u="none" strike="noStrike" dirty="0">
                        <a:solidFill>
                          <a:srgbClr val="000000"/>
                        </a:solidFill>
                        <a:effectLst/>
                        <a:latin typeface="Calibri"/>
                      </a:endParaRPr>
                    </a:p>
                  </a:txBody>
                  <a:tcPr marL="9525" marR="9525" marT="9525" marB="0" anchor="ctr"/>
                </a:tc>
                <a:tc>
                  <a:txBody>
                    <a:bodyPr/>
                    <a:lstStyle/>
                    <a:p>
                      <a:pPr algn="r" fontAlgn="b"/>
                      <a:endParaRPr lang="en-GB" sz="2000" b="1" i="0" u="none" strike="noStrike" dirty="0">
                        <a:solidFill>
                          <a:srgbClr val="000000"/>
                        </a:solidFill>
                        <a:effectLst/>
                        <a:latin typeface="Calibri"/>
                      </a:endParaRPr>
                    </a:p>
                  </a:txBody>
                  <a:tcPr marL="9525" marR="9525" marT="9525" marB="0" anchor="ctr"/>
                </a:tc>
              </a:tr>
              <a:tr h="328590">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r>
              <a:tr h="328590">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r h="328590">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r>
              <a:tr h="328590">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r h="328590">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51059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What is a domain?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845" y="1988840"/>
            <a:ext cx="6940310" cy="4611633"/>
          </a:xfrm>
          <a:prstGeom prst="rect">
            <a:avLst/>
          </a:prstGeom>
        </p:spPr>
      </p:pic>
      <p:sp>
        <p:nvSpPr>
          <p:cNvPr id="5" name="TextBox 4"/>
          <p:cNvSpPr txBox="1"/>
          <p:nvPr/>
        </p:nvSpPr>
        <p:spPr>
          <a:xfrm>
            <a:off x="395536" y="1340768"/>
            <a:ext cx="8064896" cy="461665"/>
          </a:xfrm>
          <a:prstGeom prst="rect">
            <a:avLst/>
          </a:prstGeom>
          <a:noFill/>
        </p:spPr>
        <p:txBody>
          <a:bodyPr wrap="square" rtlCol="0">
            <a:spAutoFit/>
          </a:bodyPr>
          <a:lstStyle/>
          <a:p>
            <a:pPr algn="ctr"/>
            <a:r>
              <a:rPr lang="en-GB" sz="2400" dirty="0" smtClean="0"/>
              <a:t>Domain: the set of values for which a variable is defined</a:t>
            </a:r>
            <a:endParaRPr lang="en-GB" sz="2400" dirty="0"/>
          </a:p>
        </p:txBody>
      </p:sp>
    </p:spTree>
    <p:extLst>
      <p:ext uri="{BB962C8B-B14F-4D97-AF65-F5344CB8AC3E}">
        <p14:creationId xmlns:p14="http://schemas.microsoft.com/office/powerpoint/2010/main" val="3226164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t>Simple test data: log-ratios: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078637017"/>
              </p:ext>
            </p:extLst>
          </p:nvPr>
        </p:nvGraphicFramePr>
        <p:xfrm>
          <a:off x="2" y="836712"/>
          <a:ext cx="9036494" cy="5949702"/>
        </p:xfrm>
        <a:graphic>
          <a:graphicData uri="http://schemas.openxmlformats.org/drawingml/2006/table">
            <a:tbl>
              <a:tblPr>
                <a:tableStyleId>{5C22544A-7EE6-4342-B048-85BDC9FD1C3A}</a:tableStyleId>
              </a:tblPr>
              <a:tblGrid>
                <a:gridCol w="1096662"/>
                <a:gridCol w="1096662"/>
                <a:gridCol w="1096662"/>
                <a:gridCol w="1345238"/>
                <a:gridCol w="1096662"/>
                <a:gridCol w="1228262"/>
                <a:gridCol w="1038173"/>
                <a:gridCol w="1038173"/>
              </a:tblGrid>
              <a:tr h="330681">
                <a:tc>
                  <a:txBody>
                    <a:bodyPr/>
                    <a:lstStyle/>
                    <a:p>
                      <a:pPr algn="ctr" fontAlgn="b"/>
                      <a:r>
                        <a:rPr lang="en-GB" sz="2000" u="none" strike="noStrike" dirty="0">
                          <a:effectLst/>
                        </a:rPr>
                        <a:t>A</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a:effectLst/>
                        </a:rPr>
                        <a:t>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t>
                      </a:r>
                      <a:endParaRPr lang="en-GB" sz="2000" b="0" i="0" u="none" strike="noStrike">
                        <a:solidFill>
                          <a:srgbClr val="000000"/>
                        </a:solidFill>
                        <a:effectLst/>
                        <a:latin typeface="Calibri"/>
                      </a:endParaRPr>
                    </a:p>
                  </a:txBody>
                  <a:tcPr marL="9525" marR="9525" marT="9525" marB="0" anchor="b"/>
                </a:tc>
                <a:tc>
                  <a:txBody>
                    <a:bodyPr/>
                    <a:lstStyle/>
                    <a:p>
                      <a:pPr algn="ctr" fontAlgn="b"/>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log(B/A)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log(C/A)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log(A/B)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log(B/C)</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dirty="0">
                          <a:effectLst/>
                        </a:rPr>
                        <a:t>3.8816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2.2237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3.5034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-0.5571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-0.1025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0.5571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-0.4546</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3.4189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3.6334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4.4136</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-0.1945</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1.8736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3.4878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6.2357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0.6214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1.2024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-0.6214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-0.5810</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2.7661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8.5963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4.0573</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1.1339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0.3831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-1.1339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0.7508</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2.7887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3.5317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7.1290</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0.9386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-0.7024</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2.2993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6.8411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0.0216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1.0903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-0.0216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-1.0687</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6.9564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8.9176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1.8384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0.2484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-1.3308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-0.2484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1.5791</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1.9362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7.4160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2.3421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1.3429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0.1903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-1.3429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1.1526</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2.3554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2.7637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0.4148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0.1599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-0.4148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0.2549</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2.1014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1.8837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3.3307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-0.1094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0.4606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0.1094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-0.5699</a:t>
                      </a:r>
                      <a:endParaRPr lang="en-GB" sz="2000" b="0" i="0" u="none" strike="noStrike">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smtClean="0">
                          <a:effectLst/>
                        </a:rPr>
                        <a:t>mean log-ratio</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smtClean="0">
                          <a:effectLst/>
                        </a:rPr>
                        <a:t>0.3414</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smtClean="0">
                          <a:effectLst/>
                        </a:rPr>
                        <a:t>0.3247</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smtClean="0">
                          <a:effectLst/>
                        </a:rPr>
                        <a:t>-0.3414</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smtClean="0">
                          <a:effectLst/>
                        </a:rPr>
                        <a:t>0.0166</a:t>
                      </a:r>
                      <a:endParaRPr lang="en-GB" sz="2000" b="1" i="0" u="none" strike="noStrike" dirty="0">
                        <a:solidFill>
                          <a:srgbClr val="000000"/>
                        </a:solidFill>
                        <a:effectLst/>
                        <a:latin typeface="Calibri"/>
                      </a:endParaRPr>
                    </a:p>
                  </a:txBody>
                  <a:tcPr marL="9525" marR="9525" marT="9525" marB="0" anchor="ctr"/>
                </a:tc>
              </a:tr>
              <a:tr h="370362">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437535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t>Simple test data: log-ratios: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931617120"/>
              </p:ext>
            </p:extLst>
          </p:nvPr>
        </p:nvGraphicFramePr>
        <p:xfrm>
          <a:off x="2" y="836712"/>
          <a:ext cx="9036494" cy="5949702"/>
        </p:xfrm>
        <a:graphic>
          <a:graphicData uri="http://schemas.openxmlformats.org/drawingml/2006/table">
            <a:tbl>
              <a:tblPr>
                <a:tableStyleId>{5C22544A-7EE6-4342-B048-85BDC9FD1C3A}</a:tableStyleId>
              </a:tblPr>
              <a:tblGrid>
                <a:gridCol w="1096662"/>
                <a:gridCol w="1096662"/>
                <a:gridCol w="1096662"/>
                <a:gridCol w="1345238"/>
                <a:gridCol w="1096662"/>
                <a:gridCol w="1228262"/>
                <a:gridCol w="1038173"/>
                <a:gridCol w="1038173"/>
              </a:tblGrid>
              <a:tr h="330681">
                <a:tc>
                  <a:txBody>
                    <a:bodyPr/>
                    <a:lstStyle/>
                    <a:p>
                      <a:pPr algn="ctr" fontAlgn="b"/>
                      <a:r>
                        <a:rPr lang="en-GB" sz="2000" u="none" strike="noStrike" dirty="0">
                          <a:effectLst/>
                        </a:rPr>
                        <a:t>A</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a:effectLst/>
                        </a:rPr>
                        <a:t>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t>
                      </a:r>
                      <a:endParaRPr lang="en-GB" sz="2000" b="0" i="0" u="none" strike="noStrike">
                        <a:solidFill>
                          <a:srgbClr val="000000"/>
                        </a:solidFill>
                        <a:effectLst/>
                        <a:latin typeface="Calibri"/>
                      </a:endParaRPr>
                    </a:p>
                  </a:txBody>
                  <a:tcPr marL="9525" marR="9525" marT="9525" marB="0" anchor="b"/>
                </a:tc>
                <a:tc>
                  <a:txBody>
                    <a:bodyPr/>
                    <a:lstStyle/>
                    <a:p>
                      <a:pPr algn="ctr" fontAlgn="b"/>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log(B/A)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log(C/A)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log(A/B)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log(B/C)</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dirty="0">
                          <a:effectLst/>
                        </a:rPr>
                        <a:t>3.8816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2.2237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3.5034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-0.5571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-0.1025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0.5571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-0.4546</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3.4189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3.6334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4.4136</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-0.1945</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1.8736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3.4878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6.2357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0.6214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1.2024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-0.6214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-0.5810</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2.7661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8.5963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4.0573</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1.1339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0.3831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-1.1339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0.7508</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2.7887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3.5317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7.1290</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0.9386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-0.7024</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2.2993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6.8411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0.0216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1.0903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-0.0216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-1.0687</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6.9564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8.9176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1.8384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0.2484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-1.3308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-0.2484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1.5791</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1.9362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7.4160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2.3421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1.3429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0.1903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-1.3429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1.1526</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2.3554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2.7637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0.4148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0.1599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-0.4148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0.2549</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2.1014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1.8837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3.3307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-0.1094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0.4606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0.1094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-0.5699</a:t>
                      </a:r>
                      <a:endParaRPr lang="en-GB" sz="2000" b="0" i="0" u="none" strike="noStrike">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mean log-ratio</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0.3414</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dirty="0">
                          <a:effectLst/>
                        </a:rPr>
                        <a:t>0.3247</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dirty="0">
                          <a:effectLst/>
                        </a:rPr>
                        <a:t>-0.3414</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dirty="0">
                          <a:effectLst/>
                        </a:rPr>
                        <a:t>0.0166</a:t>
                      </a:r>
                      <a:endParaRPr lang="en-GB" sz="2000" b="1" i="0" u="none" strike="noStrike" dirty="0">
                        <a:solidFill>
                          <a:srgbClr val="000000"/>
                        </a:solidFill>
                        <a:effectLst/>
                        <a:latin typeface="Calibri"/>
                      </a:endParaRPr>
                    </a:p>
                  </a:txBody>
                  <a:tcPr marL="9525" marR="9525" marT="9525" marB="0" anchor="ctr"/>
                </a:tc>
              </a:tr>
              <a:tr h="370362">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mean(B/A)</a:t>
                      </a:r>
                      <a:r>
                        <a:rPr lang="en-GB" sz="2000" u="none" strike="noStrike" baseline="30000">
                          <a:effectLst/>
                        </a:rPr>
                        <a:t>-1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-0.3414</a:t>
                      </a:r>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(B/A)/(C/A)</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0.0166</a:t>
                      </a:r>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437535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t>Simple test data: log-ratios: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609220188"/>
              </p:ext>
            </p:extLst>
          </p:nvPr>
        </p:nvGraphicFramePr>
        <p:xfrm>
          <a:off x="2" y="836712"/>
          <a:ext cx="9036494" cy="5949702"/>
        </p:xfrm>
        <a:graphic>
          <a:graphicData uri="http://schemas.openxmlformats.org/drawingml/2006/table">
            <a:tbl>
              <a:tblPr>
                <a:tableStyleId>{5C22544A-7EE6-4342-B048-85BDC9FD1C3A}</a:tableStyleId>
              </a:tblPr>
              <a:tblGrid>
                <a:gridCol w="1096662"/>
                <a:gridCol w="1096662"/>
                <a:gridCol w="1096662"/>
                <a:gridCol w="1345238"/>
                <a:gridCol w="1096662"/>
                <a:gridCol w="1228262"/>
                <a:gridCol w="1038173"/>
                <a:gridCol w="1038173"/>
              </a:tblGrid>
              <a:tr h="330681">
                <a:tc>
                  <a:txBody>
                    <a:bodyPr/>
                    <a:lstStyle/>
                    <a:p>
                      <a:pPr algn="ctr" fontAlgn="b"/>
                      <a:r>
                        <a:rPr lang="en-GB" sz="2000" u="none" strike="noStrike" dirty="0">
                          <a:effectLst/>
                        </a:rPr>
                        <a:t>A</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a:effectLst/>
                        </a:rPr>
                        <a:t>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t>
                      </a:r>
                      <a:endParaRPr lang="en-GB" sz="2000" b="0" i="0" u="none" strike="noStrike">
                        <a:solidFill>
                          <a:srgbClr val="000000"/>
                        </a:solidFill>
                        <a:effectLst/>
                        <a:latin typeface="Calibri"/>
                      </a:endParaRPr>
                    </a:p>
                  </a:txBody>
                  <a:tcPr marL="9525" marR="9525" marT="9525" marB="0" anchor="b"/>
                </a:tc>
                <a:tc>
                  <a:txBody>
                    <a:bodyPr/>
                    <a:lstStyle/>
                    <a:p>
                      <a:pPr algn="ctr" fontAlgn="b"/>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log(B/A)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log(C/A)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log(A/B)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log(B/C)</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dirty="0">
                          <a:effectLst/>
                        </a:rPr>
                        <a:t>3.8816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2.2237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3.5034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-0.5571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-0.1025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0.5571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-0.4546</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3.4189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3.6334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4.4136</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-0.1945</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1.8736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3.4878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6.2357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0.6214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1.2024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-0.6214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-0.5810</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2.7661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8.5963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4.0573</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1.1339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0.3831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-1.1339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0.7508</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2.7887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3.5317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7.1290</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0.9386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-0.7024</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2.2993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6.8411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0.0216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1.0903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-0.0216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-1.0687</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6.9564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8.9176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1.8384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0.2484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-1.3308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-0.2484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1.5791</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1.9362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7.4160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2.3421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1.3429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0.1903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-1.3429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1.1526</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2.3554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2.7637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0.4148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0.1599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-0.4148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0.2549</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2.1014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1.8837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3.3307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-0.1094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0.4606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0.1094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-0.5699</a:t>
                      </a:r>
                      <a:endParaRPr lang="en-GB" sz="2000" b="0" i="0" u="none" strike="noStrike">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mean log-ratio</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0.3414</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dirty="0">
                          <a:effectLst/>
                        </a:rPr>
                        <a:t>0.3247</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dirty="0">
                          <a:effectLst/>
                        </a:rPr>
                        <a:t>-0.3414</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dirty="0">
                          <a:effectLst/>
                        </a:rPr>
                        <a:t>0.0166</a:t>
                      </a:r>
                      <a:endParaRPr lang="en-GB" sz="2000" b="1" i="0" u="none" strike="noStrike" dirty="0">
                        <a:solidFill>
                          <a:srgbClr val="000000"/>
                        </a:solidFill>
                        <a:effectLst/>
                        <a:latin typeface="Calibri"/>
                      </a:endParaRPr>
                    </a:p>
                  </a:txBody>
                  <a:tcPr marL="9525" marR="9525" marT="9525" marB="0" anchor="ctr"/>
                </a:tc>
              </a:tr>
              <a:tr h="370362">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mean(B/A)</a:t>
                      </a:r>
                      <a:r>
                        <a:rPr lang="en-GB" sz="2000" u="none" strike="noStrike" baseline="30000">
                          <a:effectLst/>
                        </a:rPr>
                        <a:t>-1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-0.3414</a:t>
                      </a:r>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(B/A)/(C/A)</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0.0166</a:t>
                      </a:r>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mean ratio:</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a:effectLst/>
                        </a:rPr>
                        <a:t>1.4069</a:t>
                      </a:r>
                      <a:endParaRPr lang="en-GB" sz="2000" b="1"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1.3837</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a:effectLst/>
                        </a:rPr>
                        <a:t>0.7108</a:t>
                      </a:r>
                      <a:endParaRPr lang="en-GB" sz="2000" b="1"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1.0168</a:t>
                      </a:r>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437535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t>Simple test data: log-ratios: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658895192"/>
              </p:ext>
            </p:extLst>
          </p:nvPr>
        </p:nvGraphicFramePr>
        <p:xfrm>
          <a:off x="2" y="836712"/>
          <a:ext cx="9036494" cy="5949702"/>
        </p:xfrm>
        <a:graphic>
          <a:graphicData uri="http://schemas.openxmlformats.org/drawingml/2006/table">
            <a:tbl>
              <a:tblPr>
                <a:tableStyleId>{5C22544A-7EE6-4342-B048-85BDC9FD1C3A}</a:tableStyleId>
              </a:tblPr>
              <a:tblGrid>
                <a:gridCol w="1096662"/>
                <a:gridCol w="1096662"/>
                <a:gridCol w="1096662"/>
                <a:gridCol w="1345238"/>
                <a:gridCol w="1096662"/>
                <a:gridCol w="1228262"/>
                <a:gridCol w="1038173"/>
                <a:gridCol w="1038173"/>
              </a:tblGrid>
              <a:tr h="330681">
                <a:tc>
                  <a:txBody>
                    <a:bodyPr/>
                    <a:lstStyle/>
                    <a:p>
                      <a:pPr algn="ctr" fontAlgn="b"/>
                      <a:r>
                        <a:rPr lang="en-GB" sz="2000" u="none" strike="noStrike" dirty="0">
                          <a:effectLst/>
                        </a:rPr>
                        <a:t>A</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a:effectLst/>
                        </a:rPr>
                        <a:t>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C</a:t>
                      </a:r>
                      <a:endParaRPr lang="en-GB" sz="2000" b="0" i="0" u="none" strike="noStrike">
                        <a:solidFill>
                          <a:srgbClr val="000000"/>
                        </a:solidFill>
                        <a:effectLst/>
                        <a:latin typeface="Calibri"/>
                      </a:endParaRPr>
                    </a:p>
                  </a:txBody>
                  <a:tcPr marL="9525" marR="9525" marT="9525" marB="0" anchor="b"/>
                </a:tc>
                <a:tc>
                  <a:txBody>
                    <a:bodyPr/>
                    <a:lstStyle/>
                    <a:p>
                      <a:pPr algn="ctr" fontAlgn="b"/>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log(B/A)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log(C/A)</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log(A/B)</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log(B/C)</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dirty="0">
                          <a:effectLst/>
                        </a:rPr>
                        <a:t>3.8816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2.2237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3.5034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-0.5571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-0.1025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0.5571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-0.4546</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3.4189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3.6334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4.4136</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-0.1945</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1.8736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3.4878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6.2357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0.6214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1.2024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-0.6214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-0.5810</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2.7661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8.5963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4.0573</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1.1339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0.3831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-1.1339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0.7508</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2.7887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3.5317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7.1290</a:t>
                      </a:r>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0.9386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-0.7024</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2.2993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6.8411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0.0216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1.0903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-0.0216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-1.0687</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6.9564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8.9176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1.8384</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0.2484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-1.3308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-0.2484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1.5791</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1.9362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7.4160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2.3421</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1.3429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0.1903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-1.3429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1.1526</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2.3554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3.5661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2.7637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0.4148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0.1599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-0.4148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0.2549</a:t>
                      </a:r>
                      <a:endParaRPr lang="en-GB" sz="2000" b="0" i="0" u="none" strike="noStrike">
                        <a:solidFill>
                          <a:srgbClr val="000000"/>
                        </a:solidFill>
                        <a:effectLst/>
                        <a:latin typeface="Calibri"/>
                      </a:endParaRPr>
                    </a:p>
                  </a:txBody>
                  <a:tcPr marL="9525" marR="9525" marT="9525" marB="0" anchor="b"/>
                </a:tc>
              </a:tr>
              <a:tr h="330681">
                <a:tc>
                  <a:txBody>
                    <a:bodyPr/>
                    <a:lstStyle/>
                    <a:p>
                      <a:pPr algn="r" fontAlgn="b"/>
                      <a:r>
                        <a:rPr lang="en-GB" sz="2000" u="none" strike="noStrike">
                          <a:effectLst/>
                        </a:rPr>
                        <a:t>2.1014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1.8837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3.3307</a:t>
                      </a:r>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-0.1094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0.4606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0.1094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-0.5699</a:t>
                      </a:r>
                      <a:endParaRPr lang="en-GB" sz="2000" b="0" i="0" u="none" strike="noStrike">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mean log-ratio</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0.3414</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dirty="0">
                          <a:effectLst/>
                        </a:rPr>
                        <a:t>0.3247</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dirty="0">
                          <a:effectLst/>
                        </a:rPr>
                        <a:t>-0.3414</a:t>
                      </a:r>
                      <a:endParaRPr lang="en-GB" sz="2000" b="1" i="0" u="none" strike="noStrike" dirty="0">
                        <a:solidFill>
                          <a:srgbClr val="000000"/>
                        </a:solidFill>
                        <a:effectLst/>
                        <a:latin typeface="Calibri"/>
                      </a:endParaRPr>
                    </a:p>
                  </a:txBody>
                  <a:tcPr marL="9525" marR="9525" marT="9525" marB="0" anchor="ctr"/>
                </a:tc>
                <a:tc>
                  <a:txBody>
                    <a:bodyPr/>
                    <a:lstStyle/>
                    <a:p>
                      <a:pPr algn="r" fontAlgn="b"/>
                      <a:r>
                        <a:rPr lang="en-GB" sz="2000" b="1" u="none" strike="noStrike" dirty="0">
                          <a:effectLst/>
                        </a:rPr>
                        <a:t>0.0166</a:t>
                      </a:r>
                      <a:endParaRPr lang="en-GB" sz="2000" b="1" i="0" u="none" strike="noStrike" dirty="0">
                        <a:solidFill>
                          <a:srgbClr val="000000"/>
                        </a:solidFill>
                        <a:effectLst/>
                        <a:latin typeface="Calibri"/>
                      </a:endParaRPr>
                    </a:p>
                  </a:txBody>
                  <a:tcPr marL="9525" marR="9525" marT="9525" marB="0" anchor="ctr"/>
                </a:tc>
              </a:tr>
              <a:tr h="370362">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mean(B/A)</a:t>
                      </a:r>
                      <a:r>
                        <a:rPr lang="en-GB" sz="2000" u="none" strike="noStrike" baseline="30000">
                          <a:effectLst/>
                        </a:rPr>
                        <a:t>-1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-0.3414</a:t>
                      </a:r>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(B/A)/(C/A)</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0.0166</a:t>
                      </a:r>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mean ratio:</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a:effectLst/>
                        </a:rPr>
                        <a:t>1.4069</a:t>
                      </a:r>
                      <a:endParaRPr lang="en-GB" sz="2000" b="1"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1.3837</a:t>
                      </a:r>
                      <a:endParaRPr lang="en-GB" sz="2000" b="1"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a:effectLst/>
                        </a:rPr>
                        <a:t>0.7108</a:t>
                      </a:r>
                      <a:endParaRPr lang="en-GB" sz="2000" b="1"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1.0168</a:t>
                      </a:r>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1/(B/A</a:t>
                      </a:r>
                      <a:r>
                        <a:rPr lang="en-GB" sz="2000" u="none" strike="noStrike" dirty="0">
                          <a:effectLst/>
                        </a:rPr>
                        <a:t>):</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a:effectLst/>
                        </a:rPr>
                        <a:t>0.7108</a:t>
                      </a:r>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r h="330681">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(B/A)/(C/A):</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a:effectLst/>
                        </a:rPr>
                        <a:t>1.0168</a:t>
                      </a:r>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a:solidFill>
                          <a:srgbClr val="000000"/>
                        </a:solidFill>
                        <a:effectLst/>
                        <a:latin typeface="Calibri"/>
                      </a:endParaRPr>
                    </a:p>
                  </a:txBody>
                  <a:tcPr marL="9525" marR="9525" marT="9525" marB="0" anchor="b"/>
                </a:tc>
                <a:tc>
                  <a:txBody>
                    <a:bodyPr/>
                    <a:lstStyle/>
                    <a:p>
                      <a:pPr algn="l" fontAlgn="b"/>
                      <a:endParaRPr lang="en-GB" sz="20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437535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Another problem:</a:t>
            </a:r>
            <a:endParaRPr lang="en-GB" dirty="0"/>
          </a:p>
        </p:txBody>
      </p:sp>
      <p:sp>
        <p:nvSpPr>
          <p:cNvPr id="3" name="Content Placeholder 2"/>
          <p:cNvSpPr>
            <a:spLocks noGrp="1"/>
          </p:cNvSpPr>
          <p:nvPr>
            <p:ph idx="1"/>
          </p:nvPr>
        </p:nvSpPr>
        <p:spPr>
          <a:xfrm>
            <a:off x="457200" y="1340768"/>
            <a:ext cx="8229600" cy="4525963"/>
          </a:xfrm>
        </p:spPr>
        <p:txBody>
          <a:bodyPr>
            <a:normAutofit/>
          </a:bodyPr>
          <a:lstStyle/>
          <a:p>
            <a:r>
              <a:rPr lang="en-GB" sz="2400" dirty="0" smtClean="0"/>
              <a:t>The normal distribution calculated by taking the mean and standard deviation of compositional data will not stay on the simplex: the domain of a normal distribution is </a:t>
            </a:r>
            <a:endParaRPr lang="en-GB"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2132856"/>
            <a:ext cx="288032" cy="288032"/>
          </a:xfrm>
          <a:prstGeom prst="rect">
            <a:avLst/>
          </a:prstGeom>
        </p:spPr>
      </p:pic>
    </p:spTree>
    <p:extLst>
      <p:ext uri="{BB962C8B-B14F-4D97-AF65-F5344CB8AC3E}">
        <p14:creationId xmlns:p14="http://schemas.microsoft.com/office/powerpoint/2010/main" val="7776975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Another problem:</a:t>
            </a:r>
            <a:endParaRPr lang="en-GB" dirty="0"/>
          </a:p>
        </p:txBody>
      </p:sp>
      <p:sp>
        <p:nvSpPr>
          <p:cNvPr id="3" name="Content Placeholder 2"/>
          <p:cNvSpPr>
            <a:spLocks noGrp="1"/>
          </p:cNvSpPr>
          <p:nvPr>
            <p:ph idx="1"/>
          </p:nvPr>
        </p:nvSpPr>
        <p:spPr>
          <a:xfrm>
            <a:off x="457200" y="1340768"/>
            <a:ext cx="8229600" cy="4525963"/>
          </a:xfrm>
        </p:spPr>
        <p:txBody>
          <a:bodyPr>
            <a:normAutofit/>
          </a:bodyPr>
          <a:lstStyle/>
          <a:p>
            <a:r>
              <a:rPr lang="en-GB" sz="2400" dirty="0" smtClean="0"/>
              <a:t>The normal distribution calculated by taking the mean and standard deviation of compositional data will not stay on the simplex: the domain of a normal distribution is </a:t>
            </a:r>
            <a:endParaRPr lang="en-GB"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2132856"/>
            <a:ext cx="288032" cy="2880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58" y="2996952"/>
            <a:ext cx="8330201" cy="3300991"/>
          </a:xfrm>
          <a:prstGeom prst="rect">
            <a:avLst/>
          </a:prstGeom>
        </p:spPr>
      </p:pic>
      <p:sp>
        <p:nvSpPr>
          <p:cNvPr id="6" name="TextBox 5"/>
          <p:cNvSpPr txBox="1"/>
          <p:nvPr/>
        </p:nvSpPr>
        <p:spPr>
          <a:xfrm>
            <a:off x="4572000" y="6337293"/>
            <a:ext cx="720080" cy="461665"/>
          </a:xfrm>
          <a:prstGeom prst="rect">
            <a:avLst/>
          </a:prstGeom>
          <a:noFill/>
        </p:spPr>
        <p:txBody>
          <a:bodyPr wrap="square" rtlCol="0">
            <a:spAutoFit/>
          </a:bodyPr>
          <a:lstStyle/>
          <a:p>
            <a:r>
              <a:rPr lang="en-GB" sz="2400" dirty="0" smtClean="0"/>
              <a:t>C/B</a:t>
            </a:r>
            <a:endParaRPr lang="en-GB" sz="2400" dirty="0"/>
          </a:p>
        </p:txBody>
      </p:sp>
    </p:spTree>
    <p:extLst>
      <p:ext uri="{BB962C8B-B14F-4D97-AF65-F5344CB8AC3E}">
        <p14:creationId xmlns:p14="http://schemas.microsoft.com/office/powerpoint/2010/main" val="2578796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better statement of the problem:</a:t>
            </a:r>
            <a:endParaRPr lang="en-GB" dirty="0"/>
          </a:p>
        </p:txBody>
      </p:sp>
      <p:sp>
        <p:nvSpPr>
          <p:cNvPr id="3" name="Content Placeholder 2"/>
          <p:cNvSpPr>
            <a:spLocks noGrp="1"/>
          </p:cNvSpPr>
          <p:nvPr>
            <p:ph idx="1"/>
          </p:nvPr>
        </p:nvSpPr>
        <p:spPr/>
        <p:txBody>
          <a:bodyPr/>
          <a:lstStyle/>
          <a:p>
            <a:r>
              <a:rPr lang="en-GB" dirty="0" smtClean="0"/>
              <a:t>Measures of difference are measures of distance.</a:t>
            </a:r>
          </a:p>
          <a:p>
            <a:r>
              <a:rPr lang="en-GB" dirty="0" smtClean="0"/>
              <a:t>All of our statistics so far have boiled down to “all you need is S”</a:t>
            </a:r>
            <a:endParaRPr lang="en-GB" dirty="0"/>
          </a:p>
        </p:txBody>
      </p:sp>
      <p:pic>
        <p:nvPicPr>
          <p:cNvPr id="4" name="Picture 3"/>
          <p:cNvPicPr>
            <a:picLocks noChangeAspect="1"/>
          </p:cNvPicPr>
          <p:nvPr/>
        </p:nvPicPr>
        <p:blipFill>
          <a:blip r:embed="rId2"/>
          <a:stretch>
            <a:fillRect/>
          </a:stretch>
        </p:blipFill>
        <p:spPr>
          <a:xfrm>
            <a:off x="2627784" y="4005064"/>
            <a:ext cx="3479800" cy="1130300"/>
          </a:xfrm>
          <a:prstGeom prst="rect">
            <a:avLst/>
          </a:prstGeom>
        </p:spPr>
      </p:pic>
    </p:spTree>
    <p:extLst>
      <p:ext uri="{BB962C8B-B14F-4D97-AF65-F5344CB8AC3E}">
        <p14:creationId xmlns:p14="http://schemas.microsoft.com/office/powerpoint/2010/main" val="1568129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better statement of the problem:</a:t>
            </a:r>
            <a:endParaRPr lang="en-GB" dirty="0"/>
          </a:p>
        </p:txBody>
      </p:sp>
      <p:sp>
        <p:nvSpPr>
          <p:cNvPr id="3" name="Content Placeholder 2"/>
          <p:cNvSpPr>
            <a:spLocks noGrp="1"/>
          </p:cNvSpPr>
          <p:nvPr>
            <p:ph idx="1"/>
          </p:nvPr>
        </p:nvSpPr>
        <p:spPr/>
        <p:txBody>
          <a:bodyPr>
            <a:normAutofit lnSpcReduction="10000"/>
          </a:bodyPr>
          <a:lstStyle/>
          <a:p>
            <a:r>
              <a:rPr lang="en-GB" dirty="0" smtClean="0"/>
              <a:t>Distances—d(</a:t>
            </a:r>
            <a:r>
              <a:rPr lang="en-GB" dirty="0" err="1" smtClean="0"/>
              <a:t>x,X</a:t>
            </a:r>
            <a:r>
              <a:rPr lang="en-GB" dirty="0" smtClean="0"/>
              <a:t>)—should have six properties (</a:t>
            </a:r>
            <a:r>
              <a:rPr lang="en-GB" dirty="0" err="1" smtClean="0"/>
              <a:t>Aitchison</a:t>
            </a:r>
            <a:r>
              <a:rPr lang="en-GB" dirty="0" smtClean="0"/>
              <a:t>, 1992):</a:t>
            </a:r>
          </a:p>
          <a:p>
            <a:pPr marL="971550" lvl="1" indent="-514350">
              <a:buFont typeface="+mj-lt"/>
              <a:buAutoNum type="arabicPeriod"/>
            </a:pPr>
            <a:r>
              <a:rPr lang="en-GB" dirty="0" smtClean="0"/>
              <a:t>Positivity d(</a:t>
            </a:r>
            <a:r>
              <a:rPr lang="en-GB" dirty="0" err="1" smtClean="0"/>
              <a:t>x,X</a:t>
            </a:r>
            <a:r>
              <a:rPr lang="en-GB" dirty="0" smtClean="0"/>
              <a:t>) &gt; 0 if X is not the same as x</a:t>
            </a:r>
          </a:p>
          <a:p>
            <a:pPr marL="971550" lvl="1" indent="-514350">
              <a:buFont typeface="+mj-lt"/>
              <a:buAutoNum type="arabicPeriod"/>
            </a:pPr>
            <a:r>
              <a:rPr lang="en-GB" dirty="0" smtClean="0"/>
              <a:t>Zero difference between equivalent compositions, d(</a:t>
            </a:r>
            <a:r>
              <a:rPr lang="en-GB" dirty="0" err="1" smtClean="0"/>
              <a:t>x,X</a:t>
            </a:r>
            <a:r>
              <a:rPr lang="en-GB" dirty="0" smtClean="0"/>
              <a:t>) = 0 if x=X</a:t>
            </a:r>
          </a:p>
          <a:p>
            <a:pPr marL="971550" lvl="1" indent="-514350">
              <a:buFont typeface="+mj-lt"/>
              <a:buAutoNum type="arabicPeriod"/>
            </a:pPr>
            <a:r>
              <a:rPr lang="en-GB" dirty="0" err="1" smtClean="0"/>
              <a:t>Interchangeability</a:t>
            </a:r>
            <a:r>
              <a:rPr lang="en-GB" dirty="0" smtClean="0"/>
              <a:t> f(</a:t>
            </a:r>
            <a:r>
              <a:rPr lang="en-GB" dirty="0" err="1" smtClean="0"/>
              <a:t>x,X</a:t>
            </a:r>
            <a:r>
              <a:rPr lang="en-GB" dirty="0" smtClean="0"/>
              <a:t>) = f(</a:t>
            </a:r>
            <a:r>
              <a:rPr lang="en-GB" dirty="0" err="1" smtClean="0"/>
              <a:t>X,x</a:t>
            </a:r>
            <a:r>
              <a:rPr lang="en-GB" dirty="0" smtClean="0"/>
              <a:t>)</a:t>
            </a:r>
          </a:p>
          <a:p>
            <a:pPr marL="971550" lvl="1" indent="-514350">
              <a:buFont typeface="+mj-lt"/>
              <a:buAutoNum type="arabicPeriod"/>
            </a:pPr>
            <a:r>
              <a:rPr lang="en-GB" dirty="0" smtClean="0"/>
              <a:t>Scale invariance f(</a:t>
            </a:r>
            <a:r>
              <a:rPr lang="en-GB" dirty="0" err="1" smtClean="0"/>
              <a:t>ax,aX</a:t>
            </a:r>
            <a:r>
              <a:rPr lang="en-GB" dirty="0" smtClean="0"/>
              <a:t>) = f(</a:t>
            </a:r>
            <a:r>
              <a:rPr lang="en-GB" dirty="0" err="1" smtClean="0"/>
              <a:t>x,X</a:t>
            </a:r>
            <a:r>
              <a:rPr lang="en-GB" dirty="0" smtClean="0"/>
              <a:t>)</a:t>
            </a:r>
          </a:p>
          <a:p>
            <a:pPr marL="971550" lvl="1" indent="-514350">
              <a:buFont typeface="+mj-lt"/>
              <a:buAutoNum type="arabicPeriod"/>
            </a:pPr>
            <a:r>
              <a:rPr lang="en-GB" dirty="0" smtClean="0"/>
              <a:t>Perturbation invariance</a:t>
            </a:r>
          </a:p>
          <a:p>
            <a:pPr marL="971550" lvl="1" indent="-514350">
              <a:buFont typeface="+mj-lt"/>
              <a:buAutoNum type="arabicPeriod"/>
            </a:pPr>
            <a:r>
              <a:rPr lang="en-GB" dirty="0" smtClean="0"/>
              <a:t>Permutation invariance</a:t>
            </a:r>
            <a:endParaRPr lang="en-GB" dirty="0"/>
          </a:p>
        </p:txBody>
      </p:sp>
    </p:spTree>
    <p:extLst>
      <p:ext uri="{BB962C8B-B14F-4D97-AF65-F5344CB8AC3E}">
        <p14:creationId xmlns:p14="http://schemas.microsoft.com/office/powerpoint/2010/main" val="15787930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(easiest) solution</a:t>
            </a:r>
            <a:endParaRPr lang="en-GB" dirty="0"/>
          </a:p>
        </p:txBody>
      </p:sp>
      <p:sp>
        <p:nvSpPr>
          <p:cNvPr id="3" name="Content Placeholder 2"/>
          <p:cNvSpPr>
            <a:spLocks noGrp="1"/>
          </p:cNvSpPr>
          <p:nvPr>
            <p:ph idx="1"/>
          </p:nvPr>
        </p:nvSpPr>
        <p:spPr/>
        <p:txBody>
          <a:bodyPr/>
          <a:lstStyle/>
          <a:p>
            <a:r>
              <a:rPr lang="en-GB" dirty="0" smtClean="0"/>
              <a:t>If we want to keep using the normal distribution, and the well-developed statistical framework that goes along with it, we need to </a:t>
            </a:r>
            <a:r>
              <a:rPr lang="en-GB" b="1" dirty="0" smtClean="0"/>
              <a:t>transform</a:t>
            </a:r>
            <a:r>
              <a:rPr lang="en-GB" dirty="0" smtClean="0"/>
              <a:t> our data out of the simplex and into the real numbers</a:t>
            </a:r>
            <a:endParaRPr lang="en-GB" dirty="0"/>
          </a:p>
        </p:txBody>
      </p:sp>
    </p:spTree>
    <p:extLst>
      <p:ext uri="{BB962C8B-B14F-4D97-AF65-F5344CB8AC3E}">
        <p14:creationId xmlns:p14="http://schemas.microsoft.com/office/powerpoint/2010/main" val="37827673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solution</a:t>
            </a:r>
            <a:endParaRPr lang="en-GB" dirty="0"/>
          </a:p>
        </p:txBody>
      </p:sp>
      <p:sp>
        <p:nvSpPr>
          <p:cNvPr id="3" name="Content Placeholder 2"/>
          <p:cNvSpPr>
            <a:spLocks noGrp="1"/>
          </p:cNvSpPr>
          <p:nvPr>
            <p:ph idx="1"/>
          </p:nvPr>
        </p:nvSpPr>
        <p:spPr/>
        <p:txBody>
          <a:bodyPr/>
          <a:lstStyle/>
          <a:p>
            <a:r>
              <a:rPr lang="en-GB" dirty="0" smtClean="0"/>
              <a:t>If we want to keep using the normal distribution, and the well-developed statistical framework that goes along with it, we need to </a:t>
            </a:r>
            <a:r>
              <a:rPr lang="en-GB" b="1" dirty="0" smtClean="0"/>
              <a:t>transform</a:t>
            </a:r>
            <a:r>
              <a:rPr lang="en-GB" dirty="0" smtClean="0"/>
              <a:t> our data out of the simplex and into the real numbers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016" y="3730120"/>
            <a:ext cx="1836456" cy="3011248"/>
          </a:xfrm>
          <a:prstGeom prst="rect">
            <a:avLst/>
          </a:prstGeom>
        </p:spPr>
      </p:pic>
    </p:spTree>
    <p:extLst>
      <p:ext uri="{BB962C8B-B14F-4D97-AF65-F5344CB8AC3E}">
        <p14:creationId xmlns:p14="http://schemas.microsoft.com/office/powerpoint/2010/main" val="432297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What is a domain?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845" y="1988840"/>
            <a:ext cx="6940310" cy="4611633"/>
          </a:xfrm>
          <a:prstGeom prst="rect">
            <a:avLst/>
          </a:prstGeom>
        </p:spPr>
      </p:pic>
      <p:sp>
        <p:nvSpPr>
          <p:cNvPr id="5" name="TextBox 4"/>
          <p:cNvSpPr txBox="1"/>
          <p:nvPr/>
        </p:nvSpPr>
        <p:spPr>
          <a:xfrm>
            <a:off x="395536" y="1340768"/>
            <a:ext cx="8064896" cy="461665"/>
          </a:xfrm>
          <a:prstGeom prst="rect">
            <a:avLst/>
          </a:prstGeom>
          <a:noFill/>
        </p:spPr>
        <p:txBody>
          <a:bodyPr wrap="square" rtlCol="0">
            <a:spAutoFit/>
          </a:bodyPr>
          <a:lstStyle/>
          <a:p>
            <a:pPr algn="ctr"/>
            <a:r>
              <a:rPr lang="en-GB" sz="2400" dirty="0" smtClean="0"/>
              <a:t>Domain: the set of values for which a variable is defined</a:t>
            </a:r>
            <a:endParaRPr lang="en-GB" sz="2400" dirty="0"/>
          </a:p>
        </p:txBody>
      </p:sp>
    </p:spTree>
    <p:extLst>
      <p:ext uri="{BB962C8B-B14F-4D97-AF65-F5344CB8AC3E}">
        <p14:creationId xmlns:p14="http://schemas.microsoft.com/office/powerpoint/2010/main" val="3226164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Additive log-ratio transform:</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Evaluate ratios of components with a common component in the denominator</a:t>
            </a:r>
          </a:p>
          <a:p>
            <a:pPr marL="914400" lvl="1" indent="-514350"/>
            <a:r>
              <a:rPr lang="en-GB" baseline="30000" dirty="0" smtClean="0"/>
              <a:t>206</a:t>
            </a:r>
            <a:r>
              <a:rPr lang="en-GB" dirty="0" smtClean="0"/>
              <a:t>Pb/</a:t>
            </a:r>
            <a:r>
              <a:rPr lang="en-GB" baseline="30000" dirty="0" smtClean="0"/>
              <a:t>204</a:t>
            </a:r>
            <a:r>
              <a:rPr lang="en-GB" dirty="0" smtClean="0"/>
              <a:t>Pb, </a:t>
            </a:r>
            <a:r>
              <a:rPr lang="en-GB" baseline="30000" dirty="0" smtClean="0"/>
              <a:t>207</a:t>
            </a:r>
            <a:r>
              <a:rPr lang="en-GB" dirty="0" smtClean="0"/>
              <a:t>Pb/</a:t>
            </a:r>
            <a:r>
              <a:rPr lang="en-GB" baseline="30000" dirty="0" smtClean="0"/>
              <a:t>204</a:t>
            </a:r>
            <a:r>
              <a:rPr lang="en-GB" dirty="0" smtClean="0"/>
              <a:t>Pb, </a:t>
            </a:r>
            <a:r>
              <a:rPr lang="en-GB" baseline="30000" dirty="0" smtClean="0"/>
              <a:t>208</a:t>
            </a:r>
            <a:r>
              <a:rPr lang="en-GB" dirty="0" smtClean="0"/>
              <a:t>Pb/</a:t>
            </a:r>
            <a:r>
              <a:rPr lang="en-GB" baseline="30000" dirty="0" smtClean="0"/>
              <a:t>204</a:t>
            </a:r>
            <a:r>
              <a:rPr lang="en-GB" dirty="0" smtClean="0"/>
              <a:t>Pb</a:t>
            </a:r>
          </a:p>
          <a:p>
            <a:pPr marL="514350" indent="-514350">
              <a:buFont typeface="+mj-lt"/>
              <a:buAutoNum type="arabicPeriod"/>
            </a:pPr>
            <a:r>
              <a:rPr lang="en-GB" dirty="0" smtClean="0">
                <a:solidFill>
                  <a:schemeClr val="bg1"/>
                </a:solidFill>
              </a:rPr>
              <a:t>Take the logarithm of each</a:t>
            </a:r>
          </a:p>
          <a:p>
            <a:pPr marL="914400" lvl="1" indent="-514350"/>
            <a:r>
              <a:rPr lang="en-GB" dirty="0" smtClean="0">
                <a:solidFill>
                  <a:schemeClr val="bg1"/>
                </a:solidFill>
              </a:rPr>
              <a:t>log(</a:t>
            </a:r>
            <a:r>
              <a:rPr lang="en-GB" baseline="30000" dirty="0" smtClean="0">
                <a:solidFill>
                  <a:schemeClr val="bg1"/>
                </a:solidFill>
              </a:rPr>
              <a:t>206</a:t>
            </a:r>
            <a:r>
              <a:rPr lang="en-GB" dirty="0" smtClean="0">
                <a:solidFill>
                  <a:schemeClr val="bg1"/>
                </a:solidFill>
              </a:rPr>
              <a:t>Pb/</a:t>
            </a:r>
            <a:r>
              <a:rPr lang="en-GB" baseline="30000" dirty="0" smtClean="0">
                <a:solidFill>
                  <a:schemeClr val="bg1"/>
                </a:solidFill>
              </a:rPr>
              <a:t>204</a:t>
            </a:r>
            <a:r>
              <a:rPr lang="en-GB" dirty="0" smtClean="0">
                <a:solidFill>
                  <a:schemeClr val="bg1"/>
                </a:solidFill>
              </a:rPr>
              <a:t>Pb), log(</a:t>
            </a:r>
            <a:r>
              <a:rPr lang="en-GB" baseline="30000" dirty="0" smtClean="0">
                <a:solidFill>
                  <a:schemeClr val="bg1"/>
                </a:solidFill>
              </a:rPr>
              <a:t>207</a:t>
            </a:r>
            <a:r>
              <a:rPr lang="en-GB" dirty="0" smtClean="0">
                <a:solidFill>
                  <a:schemeClr val="bg1"/>
                </a:solidFill>
              </a:rPr>
              <a:t>Pb/</a:t>
            </a:r>
            <a:r>
              <a:rPr lang="en-GB" baseline="30000" dirty="0" smtClean="0">
                <a:solidFill>
                  <a:schemeClr val="bg1"/>
                </a:solidFill>
              </a:rPr>
              <a:t>204</a:t>
            </a:r>
            <a:r>
              <a:rPr lang="en-GB" dirty="0" smtClean="0">
                <a:solidFill>
                  <a:schemeClr val="bg1"/>
                </a:solidFill>
              </a:rPr>
              <a:t>Pb), log(</a:t>
            </a:r>
            <a:r>
              <a:rPr lang="en-GB" baseline="30000" dirty="0" smtClean="0">
                <a:solidFill>
                  <a:schemeClr val="bg1"/>
                </a:solidFill>
              </a:rPr>
              <a:t>208</a:t>
            </a:r>
            <a:r>
              <a:rPr lang="en-GB" dirty="0" smtClean="0">
                <a:solidFill>
                  <a:schemeClr val="bg1"/>
                </a:solidFill>
              </a:rPr>
              <a:t>Pb/</a:t>
            </a:r>
            <a:r>
              <a:rPr lang="en-GB" baseline="30000" dirty="0" smtClean="0">
                <a:solidFill>
                  <a:schemeClr val="bg1"/>
                </a:solidFill>
              </a:rPr>
              <a:t>204</a:t>
            </a:r>
            <a:r>
              <a:rPr lang="en-GB" dirty="0" smtClean="0">
                <a:solidFill>
                  <a:schemeClr val="bg1"/>
                </a:solidFill>
              </a:rPr>
              <a:t>Pb)</a:t>
            </a:r>
            <a:endParaRPr lang="en-GB" dirty="0">
              <a:solidFill>
                <a:schemeClr val="bg1"/>
              </a:solidFill>
            </a:endParaRPr>
          </a:p>
        </p:txBody>
      </p:sp>
    </p:spTree>
    <p:extLst>
      <p:ext uri="{BB962C8B-B14F-4D97-AF65-F5344CB8AC3E}">
        <p14:creationId xmlns:p14="http://schemas.microsoft.com/office/powerpoint/2010/main" val="3319439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Additive log-ratio transform:</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Evaluate ratios of components with a common component in the denominator</a:t>
            </a:r>
          </a:p>
          <a:p>
            <a:pPr marL="914400" lvl="1" indent="-514350"/>
            <a:r>
              <a:rPr lang="en-GB" baseline="30000" dirty="0" smtClean="0"/>
              <a:t>206</a:t>
            </a:r>
            <a:r>
              <a:rPr lang="en-GB" dirty="0" smtClean="0"/>
              <a:t>Pb/</a:t>
            </a:r>
            <a:r>
              <a:rPr lang="en-GB" baseline="30000" dirty="0" smtClean="0"/>
              <a:t>204</a:t>
            </a:r>
            <a:r>
              <a:rPr lang="en-GB" dirty="0" smtClean="0"/>
              <a:t>Pb, </a:t>
            </a:r>
            <a:r>
              <a:rPr lang="en-GB" baseline="30000" dirty="0" smtClean="0"/>
              <a:t>207</a:t>
            </a:r>
            <a:r>
              <a:rPr lang="en-GB" dirty="0" smtClean="0"/>
              <a:t>Pb/</a:t>
            </a:r>
            <a:r>
              <a:rPr lang="en-GB" baseline="30000" dirty="0" smtClean="0"/>
              <a:t>204</a:t>
            </a:r>
            <a:r>
              <a:rPr lang="en-GB" dirty="0" smtClean="0"/>
              <a:t>Pb, </a:t>
            </a:r>
            <a:r>
              <a:rPr lang="en-GB" baseline="30000" dirty="0" smtClean="0"/>
              <a:t>208</a:t>
            </a:r>
            <a:r>
              <a:rPr lang="en-GB" dirty="0" smtClean="0"/>
              <a:t>Pb/</a:t>
            </a:r>
            <a:r>
              <a:rPr lang="en-GB" baseline="30000" dirty="0" smtClean="0"/>
              <a:t>204</a:t>
            </a:r>
            <a:r>
              <a:rPr lang="en-GB" dirty="0" smtClean="0"/>
              <a:t>Pb</a:t>
            </a:r>
          </a:p>
          <a:p>
            <a:pPr marL="514350" indent="-514350">
              <a:buFont typeface="+mj-lt"/>
              <a:buAutoNum type="arabicPeriod"/>
            </a:pPr>
            <a:r>
              <a:rPr lang="en-GB" dirty="0" smtClean="0"/>
              <a:t>Take the logarithm of each</a:t>
            </a:r>
          </a:p>
          <a:p>
            <a:pPr marL="914400" lvl="1" indent="-514350"/>
            <a:r>
              <a:rPr lang="en-GB" dirty="0" smtClean="0"/>
              <a:t>log(</a:t>
            </a:r>
            <a:r>
              <a:rPr lang="en-GB" baseline="30000" dirty="0" smtClean="0"/>
              <a:t>206</a:t>
            </a:r>
            <a:r>
              <a:rPr lang="en-GB" dirty="0" smtClean="0"/>
              <a:t>Pb/</a:t>
            </a:r>
            <a:r>
              <a:rPr lang="en-GB" baseline="30000" dirty="0" smtClean="0"/>
              <a:t>204</a:t>
            </a:r>
            <a:r>
              <a:rPr lang="en-GB" dirty="0" smtClean="0"/>
              <a:t>Pb), log(</a:t>
            </a:r>
            <a:r>
              <a:rPr lang="en-GB" baseline="30000" dirty="0" smtClean="0"/>
              <a:t>207</a:t>
            </a:r>
            <a:r>
              <a:rPr lang="en-GB" dirty="0" smtClean="0"/>
              <a:t>Pb/</a:t>
            </a:r>
            <a:r>
              <a:rPr lang="en-GB" baseline="30000" dirty="0" smtClean="0"/>
              <a:t>204</a:t>
            </a:r>
            <a:r>
              <a:rPr lang="en-GB" dirty="0" smtClean="0"/>
              <a:t>Pb), log(</a:t>
            </a:r>
            <a:r>
              <a:rPr lang="en-GB" baseline="30000" dirty="0" smtClean="0"/>
              <a:t>208</a:t>
            </a:r>
            <a:r>
              <a:rPr lang="en-GB" dirty="0" smtClean="0"/>
              <a:t>Pb/</a:t>
            </a:r>
            <a:r>
              <a:rPr lang="en-GB" baseline="30000" dirty="0" smtClean="0"/>
              <a:t>204</a:t>
            </a:r>
            <a:r>
              <a:rPr lang="en-GB" dirty="0" smtClean="0"/>
              <a:t>Pb)</a:t>
            </a:r>
            <a:endParaRPr lang="en-GB" dirty="0"/>
          </a:p>
        </p:txBody>
      </p:sp>
    </p:spTree>
    <p:extLst>
      <p:ext uri="{BB962C8B-B14F-4D97-AF65-F5344CB8AC3E}">
        <p14:creationId xmlns:p14="http://schemas.microsoft.com/office/powerpoint/2010/main" val="1951204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Additive log-ratio transform:</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Evaluate ratios of components with a common component in the denominator</a:t>
            </a:r>
          </a:p>
          <a:p>
            <a:pPr marL="914400" lvl="1" indent="-514350"/>
            <a:r>
              <a:rPr lang="en-GB" baseline="30000" dirty="0" smtClean="0"/>
              <a:t>206</a:t>
            </a:r>
            <a:r>
              <a:rPr lang="en-GB" dirty="0" smtClean="0"/>
              <a:t>Pb/</a:t>
            </a:r>
            <a:r>
              <a:rPr lang="en-GB" baseline="30000" dirty="0" smtClean="0"/>
              <a:t>204</a:t>
            </a:r>
            <a:r>
              <a:rPr lang="en-GB" dirty="0" smtClean="0"/>
              <a:t>Pb, </a:t>
            </a:r>
            <a:r>
              <a:rPr lang="en-GB" baseline="30000" dirty="0" smtClean="0"/>
              <a:t>207</a:t>
            </a:r>
            <a:r>
              <a:rPr lang="en-GB" dirty="0" smtClean="0"/>
              <a:t>Pb/</a:t>
            </a:r>
            <a:r>
              <a:rPr lang="en-GB" baseline="30000" dirty="0" smtClean="0"/>
              <a:t>204</a:t>
            </a:r>
            <a:r>
              <a:rPr lang="en-GB" dirty="0" smtClean="0"/>
              <a:t>Pb, </a:t>
            </a:r>
            <a:r>
              <a:rPr lang="en-GB" baseline="30000" dirty="0" smtClean="0"/>
              <a:t>208</a:t>
            </a:r>
            <a:r>
              <a:rPr lang="en-GB" dirty="0" smtClean="0"/>
              <a:t>Pb/</a:t>
            </a:r>
            <a:r>
              <a:rPr lang="en-GB" baseline="30000" dirty="0" smtClean="0"/>
              <a:t>204</a:t>
            </a:r>
            <a:r>
              <a:rPr lang="en-GB" dirty="0" smtClean="0"/>
              <a:t>Pb</a:t>
            </a:r>
          </a:p>
          <a:p>
            <a:pPr marL="514350" indent="-514350">
              <a:buFont typeface="+mj-lt"/>
              <a:buAutoNum type="arabicPeriod"/>
            </a:pPr>
            <a:r>
              <a:rPr lang="en-GB" dirty="0" smtClean="0"/>
              <a:t>Take the logarithm of each</a:t>
            </a:r>
          </a:p>
          <a:p>
            <a:pPr marL="914400" lvl="1" indent="-514350"/>
            <a:r>
              <a:rPr lang="en-GB" dirty="0" smtClean="0"/>
              <a:t>log(</a:t>
            </a:r>
            <a:r>
              <a:rPr lang="en-GB" baseline="30000" dirty="0" smtClean="0"/>
              <a:t>206</a:t>
            </a:r>
            <a:r>
              <a:rPr lang="en-GB" dirty="0" smtClean="0"/>
              <a:t>Pb/</a:t>
            </a:r>
            <a:r>
              <a:rPr lang="en-GB" baseline="30000" dirty="0" smtClean="0"/>
              <a:t>204</a:t>
            </a:r>
            <a:r>
              <a:rPr lang="en-GB" dirty="0" smtClean="0"/>
              <a:t>Pb), log(</a:t>
            </a:r>
            <a:r>
              <a:rPr lang="en-GB" baseline="30000" dirty="0" smtClean="0"/>
              <a:t>207</a:t>
            </a:r>
            <a:r>
              <a:rPr lang="en-GB" dirty="0" smtClean="0"/>
              <a:t>Pb/</a:t>
            </a:r>
            <a:r>
              <a:rPr lang="en-GB" baseline="30000" dirty="0" smtClean="0"/>
              <a:t>204</a:t>
            </a:r>
            <a:r>
              <a:rPr lang="en-GB" dirty="0" smtClean="0"/>
              <a:t>Pb), log(</a:t>
            </a:r>
            <a:r>
              <a:rPr lang="en-GB" baseline="30000" dirty="0" smtClean="0"/>
              <a:t>208</a:t>
            </a:r>
            <a:r>
              <a:rPr lang="en-GB" dirty="0" smtClean="0"/>
              <a:t>Pb/</a:t>
            </a:r>
            <a:r>
              <a:rPr lang="en-GB" baseline="30000" dirty="0" smtClean="0"/>
              <a:t>204</a:t>
            </a:r>
            <a:r>
              <a:rPr lang="en-GB" dirty="0" smtClean="0"/>
              <a:t>Pb)</a:t>
            </a:r>
          </a:p>
          <a:p>
            <a:pPr marL="514350" indent="-514350">
              <a:buFont typeface="+mj-lt"/>
              <a:buAutoNum type="arabicPeriod"/>
            </a:pPr>
            <a:r>
              <a:rPr lang="en-GB" dirty="0" smtClean="0"/>
              <a:t>Assume (or test that) the resulting log-ratios are normally distributed</a:t>
            </a:r>
            <a:endParaRPr lang="en-GB" dirty="0"/>
          </a:p>
        </p:txBody>
      </p:sp>
    </p:spTree>
    <p:extLst>
      <p:ext uri="{BB962C8B-B14F-4D97-AF65-F5344CB8AC3E}">
        <p14:creationId xmlns:p14="http://schemas.microsoft.com/office/powerpoint/2010/main" val="2466721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The lognormal distribution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2950" y="1052736"/>
            <a:ext cx="6038100" cy="5727204"/>
          </a:xfrm>
          <a:prstGeom prst="rect">
            <a:avLst/>
          </a:prstGeom>
        </p:spPr>
      </p:pic>
    </p:spTree>
    <p:extLst>
      <p:ext uri="{BB962C8B-B14F-4D97-AF65-F5344CB8AC3E}">
        <p14:creationId xmlns:p14="http://schemas.microsoft.com/office/powerpoint/2010/main" val="1391555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a:t>
            </a:r>
            <a:endParaRPr lang="en-GB" dirty="0"/>
          </a:p>
        </p:txBody>
      </p:sp>
      <p:sp>
        <p:nvSpPr>
          <p:cNvPr id="3" name="Content Placeholder 2"/>
          <p:cNvSpPr>
            <a:spLocks noGrp="1"/>
          </p:cNvSpPr>
          <p:nvPr>
            <p:ph idx="1"/>
          </p:nvPr>
        </p:nvSpPr>
        <p:spPr/>
        <p:txBody>
          <a:bodyPr/>
          <a:lstStyle/>
          <a:p>
            <a:r>
              <a:rPr lang="en-GB" dirty="0" smtClean="0"/>
              <a:t>Since the additive log-ratio transformed data is normally distributed, proceed with your calculations as before, just evaluate statistics (mean, standard deviation, </a:t>
            </a:r>
            <a:r>
              <a:rPr lang="en-GB" dirty="0" err="1" smtClean="0"/>
              <a:t>etc</a:t>
            </a:r>
            <a:r>
              <a:rPr lang="en-GB" dirty="0" smtClean="0"/>
              <a:t>) on log-ratio data.  </a:t>
            </a:r>
          </a:p>
          <a:p>
            <a:r>
              <a:rPr lang="en-GB" dirty="0" smtClean="0"/>
              <a:t>When you’re done, ‘undo’ the transform by evaluating an exponential:</a:t>
            </a:r>
          </a:p>
          <a:p>
            <a:pPr marL="0" indent="0">
              <a:buNone/>
            </a:pPr>
            <a:r>
              <a:rPr lang="en-GB" dirty="0"/>
              <a:t>	</a:t>
            </a:r>
            <a:r>
              <a:rPr lang="en-GB" dirty="0" err="1" smtClean="0"/>
              <a:t>exp</a:t>
            </a:r>
            <a:r>
              <a:rPr lang="en-GB" dirty="0" smtClean="0"/>
              <a:t>( log(x/y) ) = x/y</a:t>
            </a:r>
            <a:endParaRPr lang="en-GB" dirty="0"/>
          </a:p>
        </p:txBody>
      </p:sp>
    </p:spTree>
    <p:extLst>
      <p:ext uri="{BB962C8B-B14F-4D97-AF65-F5344CB8AC3E}">
        <p14:creationId xmlns:p14="http://schemas.microsoft.com/office/powerpoint/2010/main" val="17628176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a:t>
            </a:r>
            <a:endParaRPr lang="en-GB" dirty="0"/>
          </a:p>
        </p:txBody>
      </p:sp>
      <p:sp>
        <p:nvSpPr>
          <p:cNvPr id="3" name="Content Placeholder 2"/>
          <p:cNvSpPr>
            <a:spLocks noGrp="1"/>
          </p:cNvSpPr>
          <p:nvPr>
            <p:ph idx="1"/>
          </p:nvPr>
        </p:nvSpPr>
        <p:spPr/>
        <p:txBody>
          <a:bodyPr/>
          <a:lstStyle/>
          <a:p>
            <a:r>
              <a:rPr lang="en-GB" dirty="0" smtClean="0"/>
              <a:t>Log-normal distributions that are precise and far from zero look much like normal distributions, and can be assigned symmetric ±2</a:t>
            </a:r>
            <a:r>
              <a:rPr lang="el-GR" dirty="0" smtClean="0"/>
              <a:t>σ</a:t>
            </a:r>
            <a:r>
              <a:rPr lang="en-GB" dirty="0" smtClean="0"/>
              <a:t> confidence intervals.</a:t>
            </a:r>
          </a:p>
          <a:p>
            <a:r>
              <a:rPr lang="en-GB" dirty="0" smtClean="0"/>
              <a:t>Those that are close to zero and less precise have asymmetric probability distribution functions.</a:t>
            </a:r>
            <a:endParaRPr lang="en-GB" dirty="0"/>
          </a:p>
        </p:txBody>
      </p:sp>
    </p:spTree>
    <p:extLst>
      <p:ext uri="{BB962C8B-B14F-4D97-AF65-F5344CB8AC3E}">
        <p14:creationId xmlns:p14="http://schemas.microsoft.com/office/powerpoint/2010/main" val="3581343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consequences</a:t>
            </a:r>
            <a:endParaRPr lang="en-GB" dirty="0"/>
          </a:p>
        </p:txBody>
      </p:sp>
      <p:sp>
        <p:nvSpPr>
          <p:cNvPr id="3" name="Content Placeholder 2"/>
          <p:cNvSpPr>
            <a:spLocks noGrp="1"/>
          </p:cNvSpPr>
          <p:nvPr>
            <p:ph idx="1"/>
          </p:nvPr>
        </p:nvSpPr>
        <p:spPr>
          <a:xfrm>
            <a:off x="457200" y="1600200"/>
            <a:ext cx="8229600" cy="4925144"/>
          </a:xfrm>
        </p:spPr>
        <p:txBody>
          <a:bodyPr>
            <a:normAutofit/>
          </a:bodyPr>
          <a:lstStyle/>
          <a:p>
            <a:r>
              <a:rPr lang="en-GB" dirty="0" smtClean="0"/>
              <a:t>The linear regression technique that we used before does not work for data plotted as isotope ratios.  This goes for linear arrays in isotope ratio space, like isochrons and mixing lines.</a:t>
            </a:r>
          </a:p>
          <a:p>
            <a:r>
              <a:rPr lang="en-GB" dirty="0" smtClean="0">
                <a:solidFill>
                  <a:schemeClr val="bg1"/>
                </a:solidFill>
              </a:rPr>
              <a:t>The answer is to transform the data into </a:t>
            </a:r>
            <a:r>
              <a:rPr lang="en-GB" b="1" dirty="0" smtClean="0">
                <a:solidFill>
                  <a:schemeClr val="bg1"/>
                </a:solidFill>
              </a:rPr>
              <a:t>log-ratio space</a:t>
            </a:r>
            <a:r>
              <a:rPr lang="en-GB" dirty="0" smtClean="0">
                <a:solidFill>
                  <a:schemeClr val="bg1"/>
                </a:solidFill>
              </a:rPr>
              <a:t>, where x- and y-variables can be given multivariate normal distributions, then perform non-linear regression.</a:t>
            </a:r>
          </a:p>
        </p:txBody>
      </p:sp>
    </p:spTree>
    <p:extLst>
      <p:ext uri="{BB962C8B-B14F-4D97-AF65-F5344CB8AC3E}">
        <p14:creationId xmlns:p14="http://schemas.microsoft.com/office/powerpoint/2010/main" val="12831981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consequences</a:t>
            </a:r>
            <a:endParaRPr lang="en-GB" dirty="0"/>
          </a:p>
        </p:txBody>
      </p:sp>
      <p:sp>
        <p:nvSpPr>
          <p:cNvPr id="3" name="Content Placeholder 2"/>
          <p:cNvSpPr>
            <a:spLocks noGrp="1"/>
          </p:cNvSpPr>
          <p:nvPr>
            <p:ph idx="1"/>
          </p:nvPr>
        </p:nvSpPr>
        <p:spPr>
          <a:xfrm>
            <a:off x="457200" y="1600200"/>
            <a:ext cx="8229600" cy="4925144"/>
          </a:xfrm>
        </p:spPr>
        <p:txBody>
          <a:bodyPr>
            <a:normAutofit/>
          </a:bodyPr>
          <a:lstStyle/>
          <a:p>
            <a:r>
              <a:rPr lang="en-GB" dirty="0" smtClean="0"/>
              <a:t>The linear regression technique that we used before does not work for data plotted as isotope ratios.  This goes for linear arrays in isotope ratio space, like isochrons and mixing lines.</a:t>
            </a:r>
          </a:p>
          <a:p>
            <a:r>
              <a:rPr lang="en-GB" dirty="0" smtClean="0"/>
              <a:t>The answer is to transform the data into </a:t>
            </a:r>
            <a:r>
              <a:rPr lang="en-GB" b="1" dirty="0" smtClean="0"/>
              <a:t>log-ratio space</a:t>
            </a:r>
            <a:r>
              <a:rPr lang="en-GB" dirty="0" smtClean="0"/>
              <a:t>, where x- and y-variables can be given multivariate normal distributions, then perform non-linear regression.</a:t>
            </a:r>
          </a:p>
        </p:txBody>
      </p:sp>
    </p:spTree>
    <p:extLst>
      <p:ext uri="{BB962C8B-B14F-4D97-AF65-F5344CB8AC3E}">
        <p14:creationId xmlns:p14="http://schemas.microsoft.com/office/powerpoint/2010/main" val="3550923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What is a domain?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845" y="1988840"/>
            <a:ext cx="6940310" cy="4611633"/>
          </a:xfrm>
          <a:prstGeom prst="rect">
            <a:avLst/>
          </a:prstGeom>
        </p:spPr>
      </p:pic>
      <p:sp>
        <p:nvSpPr>
          <p:cNvPr id="5" name="TextBox 4"/>
          <p:cNvSpPr txBox="1"/>
          <p:nvPr/>
        </p:nvSpPr>
        <p:spPr>
          <a:xfrm>
            <a:off x="395536" y="1340768"/>
            <a:ext cx="8064896" cy="461665"/>
          </a:xfrm>
          <a:prstGeom prst="rect">
            <a:avLst/>
          </a:prstGeom>
          <a:noFill/>
        </p:spPr>
        <p:txBody>
          <a:bodyPr wrap="square" rtlCol="0">
            <a:spAutoFit/>
          </a:bodyPr>
          <a:lstStyle/>
          <a:p>
            <a:pPr algn="ctr"/>
            <a:r>
              <a:rPr lang="en-GB" sz="2400" dirty="0" smtClean="0"/>
              <a:t>Domain: the set of values for which a variable is defined</a:t>
            </a:r>
            <a:endParaRPr lang="en-GB" sz="2400" dirty="0"/>
          </a:p>
        </p:txBody>
      </p:sp>
    </p:spTree>
    <p:extLst>
      <p:ext uri="{BB962C8B-B14F-4D97-AF65-F5344CB8AC3E}">
        <p14:creationId xmlns:p14="http://schemas.microsoft.com/office/powerpoint/2010/main" val="322616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What is a domain?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845" y="1988840"/>
            <a:ext cx="6940310" cy="4611633"/>
          </a:xfrm>
          <a:prstGeom prst="rect">
            <a:avLst/>
          </a:prstGeom>
        </p:spPr>
      </p:pic>
      <p:sp>
        <p:nvSpPr>
          <p:cNvPr id="5" name="TextBox 4"/>
          <p:cNvSpPr txBox="1"/>
          <p:nvPr/>
        </p:nvSpPr>
        <p:spPr>
          <a:xfrm>
            <a:off x="395536" y="1340768"/>
            <a:ext cx="8064896" cy="461665"/>
          </a:xfrm>
          <a:prstGeom prst="rect">
            <a:avLst/>
          </a:prstGeom>
          <a:noFill/>
        </p:spPr>
        <p:txBody>
          <a:bodyPr wrap="square" rtlCol="0">
            <a:spAutoFit/>
          </a:bodyPr>
          <a:lstStyle/>
          <a:p>
            <a:pPr algn="ctr"/>
            <a:r>
              <a:rPr lang="en-GB" sz="2400" dirty="0" smtClean="0"/>
              <a:t>Domain: the set of values for which a variable is defined</a:t>
            </a:r>
            <a:endParaRPr lang="en-GB" sz="2400" dirty="0"/>
          </a:p>
        </p:txBody>
      </p:sp>
    </p:spTree>
    <p:extLst>
      <p:ext uri="{BB962C8B-B14F-4D97-AF65-F5344CB8AC3E}">
        <p14:creationId xmlns:p14="http://schemas.microsoft.com/office/powerpoint/2010/main" val="3226164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What is a domain?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845" y="1988840"/>
            <a:ext cx="6940310" cy="4611633"/>
          </a:xfrm>
          <a:prstGeom prst="rect">
            <a:avLst/>
          </a:prstGeom>
        </p:spPr>
      </p:pic>
      <p:sp>
        <p:nvSpPr>
          <p:cNvPr id="5" name="TextBox 4"/>
          <p:cNvSpPr txBox="1"/>
          <p:nvPr/>
        </p:nvSpPr>
        <p:spPr>
          <a:xfrm>
            <a:off x="395536" y="1340768"/>
            <a:ext cx="8064896" cy="461665"/>
          </a:xfrm>
          <a:prstGeom prst="rect">
            <a:avLst/>
          </a:prstGeom>
          <a:noFill/>
        </p:spPr>
        <p:txBody>
          <a:bodyPr wrap="square" rtlCol="0">
            <a:spAutoFit/>
          </a:bodyPr>
          <a:lstStyle/>
          <a:p>
            <a:pPr algn="ctr"/>
            <a:r>
              <a:rPr lang="en-GB" sz="2400" dirty="0" smtClean="0"/>
              <a:t>Domain: the set of values for which a variable is defined</a:t>
            </a:r>
            <a:endParaRPr lang="en-GB" sz="2400" dirty="0"/>
          </a:p>
        </p:txBody>
      </p:sp>
    </p:spTree>
    <p:extLst>
      <p:ext uri="{BB962C8B-B14F-4D97-AF65-F5344CB8AC3E}">
        <p14:creationId xmlns:p14="http://schemas.microsoft.com/office/powerpoint/2010/main" val="3226164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What is a domain?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845" y="1988840"/>
            <a:ext cx="6940310" cy="4611633"/>
          </a:xfrm>
          <a:prstGeom prst="rect">
            <a:avLst/>
          </a:prstGeom>
        </p:spPr>
      </p:pic>
      <p:sp>
        <p:nvSpPr>
          <p:cNvPr id="5" name="TextBox 4"/>
          <p:cNvSpPr txBox="1"/>
          <p:nvPr/>
        </p:nvSpPr>
        <p:spPr>
          <a:xfrm>
            <a:off x="395536" y="1340768"/>
            <a:ext cx="8064896" cy="461665"/>
          </a:xfrm>
          <a:prstGeom prst="rect">
            <a:avLst/>
          </a:prstGeom>
          <a:noFill/>
        </p:spPr>
        <p:txBody>
          <a:bodyPr wrap="square" rtlCol="0">
            <a:spAutoFit/>
          </a:bodyPr>
          <a:lstStyle/>
          <a:p>
            <a:pPr algn="ctr"/>
            <a:r>
              <a:rPr lang="en-GB" sz="2400" dirty="0" smtClean="0"/>
              <a:t>Domain: the set of values for which a variable is defined</a:t>
            </a:r>
            <a:endParaRPr lang="en-GB" sz="2400" dirty="0"/>
          </a:p>
        </p:txBody>
      </p:sp>
    </p:spTree>
    <p:extLst>
      <p:ext uri="{BB962C8B-B14F-4D97-AF65-F5344CB8AC3E}">
        <p14:creationId xmlns:p14="http://schemas.microsoft.com/office/powerpoint/2010/main" val="3226164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4406</TotalTime>
  <Words>2463</Words>
  <Application>Microsoft Macintosh PowerPoint</Application>
  <PresentationFormat>On-screen Show (4:3)</PresentationFormat>
  <Paragraphs>909</Paragraphs>
  <Slides>57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Calibri</vt:lpstr>
      <vt:lpstr>Arial</vt:lpstr>
      <vt:lpstr>Office Theme</vt:lpstr>
      <vt:lpstr>Compositional Data</vt:lpstr>
      <vt:lpstr>What is a domain?</vt:lpstr>
      <vt:lpstr>What is a domain?</vt:lpstr>
      <vt:lpstr>What is a domain?</vt:lpstr>
      <vt:lpstr>What is a domain?</vt:lpstr>
      <vt:lpstr>What is a domain?</vt:lpstr>
      <vt:lpstr>What is a domain?</vt:lpstr>
      <vt:lpstr>What is a domain?</vt:lpstr>
      <vt:lpstr>What is a domain?</vt:lpstr>
      <vt:lpstr>What is a domain?</vt:lpstr>
      <vt:lpstr>Now for two variables</vt:lpstr>
      <vt:lpstr>Now for two variables</vt:lpstr>
      <vt:lpstr>Now for two variables</vt:lpstr>
      <vt:lpstr>Now for two variables</vt:lpstr>
      <vt:lpstr>So, what is a composition?</vt:lpstr>
      <vt:lpstr>So, what is a composition?</vt:lpstr>
      <vt:lpstr>So, what is a composition?</vt:lpstr>
      <vt:lpstr>Examples of compositions</vt:lpstr>
      <vt:lpstr>Zooming into </vt:lpstr>
      <vt:lpstr>The simplex</vt:lpstr>
      <vt:lpstr>The simplex</vt:lpstr>
      <vt:lpstr>The simplex</vt:lpstr>
      <vt:lpstr>The simplex</vt:lpstr>
      <vt:lpstr>The simplex</vt:lpstr>
      <vt:lpstr>The (1D) simplex:</vt:lpstr>
      <vt:lpstr>PowerPoint Presentation</vt:lpstr>
      <vt:lpstr>PowerPoint Presentation</vt:lpstr>
      <vt:lpstr>PowerPoint Presentation</vt:lpstr>
      <vt:lpstr>PowerPoint Presentation</vt:lpstr>
      <vt:lpstr>PowerPoint Presentation</vt:lpstr>
      <vt:lpstr>PowerPoint Presentation</vt:lpstr>
      <vt:lpstr>Compositional data presents unique problems.</vt:lpstr>
      <vt:lpstr>Compositional data presents unique problems.</vt:lpstr>
      <vt:lpstr>Compositional data presents unique problems.</vt:lpstr>
      <vt:lpstr>Simple test data: isotope ratios</vt:lpstr>
      <vt:lpstr>Simple test data: isotope ratios</vt:lpstr>
      <vt:lpstr>Simple test data: isotope ratios</vt:lpstr>
      <vt:lpstr>Simple test data: isotope ratios</vt:lpstr>
      <vt:lpstr>Simple test data: log-ratios:</vt:lpstr>
      <vt:lpstr>Simple test data: log-ratios:</vt:lpstr>
      <vt:lpstr>Simple test data: log-ratios:</vt:lpstr>
      <vt:lpstr>Simple test data: log-ratios:</vt:lpstr>
      <vt:lpstr>Simple test data: log-ratios:</vt:lpstr>
      <vt:lpstr>Another problem:</vt:lpstr>
      <vt:lpstr>Another problem:</vt:lpstr>
      <vt:lpstr>A better statement of the problem:</vt:lpstr>
      <vt:lpstr>A better statement of the problem:</vt:lpstr>
      <vt:lpstr>The (easiest) solution</vt:lpstr>
      <vt:lpstr>The solution</vt:lpstr>
      <vt:lpstr>Additive log-ratio transform:</vt:lpstr>
      <vt:lpstr>Additive log-ratio transform:</vt:lpstr>
      <vt:lpstr>Additive log-ratio transform:</vt:lpstr>
      <vt:lpstr>The lognormal distribution</vt:lpstr>
      <vt:lpstr>Consequences</vt:lpstr>
      <vt:lpstr>Consequences</vt:lpstr>
      <vt:lpstr>More consequences</vt:lpstr>
      <vt:lpstr>More consequences</vt:lpstr>
    </vt:vector>
  </TitlesOfParts>
  <Company>The British Geological Survey</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Compositional Data</dc:title>
  <dc:creator>noahm</dc:creator>
  <cp:lastModifiedBy>McLean, Noah</cp:lastModifiedBy>
  <cp:revision>41</cp:revision>
  <dcterms:created xsi:type="dcterms:W3CDTF">2012-11-21T10:19:25Z</dcterms:created>
  <dcterms:modified xsi:type="dcterms:W3CDTF">2016-09-23T15:14:56Z</dcterms:modified>
</cp:coreProperties>
</file>